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58" r:id="rId3"/>
    <p:sldId id="257" r:id="rId4"/>
    <p:sldId id="259" r:id="rId5"/>
    <p:sldId id="260" r:id="rId6"/>
    <p:sldId id="269" r:id="rId7"/>
    <p:sldId id="270" r:id="rId8"/>
    <p:sldId id="271" r:id="rId9"/>
    <p:sldId id="272" r:id="rId10"/>
    <p:sldId id="284" r:id="rId11"/>
    <p:sldId id="282" r:id="rId12"/>
    <p:sldId id="273" r:id="rId13"/>
    <p:sldId id="275" r:id="rId14"/>
    <p:sldId id="285" r:id="rId15"/>
    <p:sldId id="276" r:id="rId16"/>
    <p:sldId id="262" r:id="rId17"/>
    <p:sldId id="264" r:id="rId18"/>
    <p:sldId id="281" r:id="rId19"/>
    <p:sldId id="287" r:id="rId20"/>
    <p:sldId id="279" r:id="rId21"/>
    <p:sldId id="261" r:id="rId22"/>
    <p:sldId id="28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030"/>
    <p:restoredTop sz="91388" autoAdjust="0"/>
  </p:normalViewPr>
  <p:slideViewPr>
    <p:cSldViewPr snapToGrid="0" snapToObjects="1">
      <p:cViewPr>
        <p:scale>
          <a:sx n="86" d="100"/>
          <a:sy n="86" d="100"/>
        </p:scale>
        <p:origin x="264" y="3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700087-4AB3-41D3-83D2-C58B832BEA0C}" type="datetimeFigureOut">
              <a:rPr lang="en-US" smtClean="0"/>
              <a:t>2/7/17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CCB870-2A9A-4D3D-8D4C-EF620FEB415B}" type="slidenum">
              <a:rPr lang="en-US" smtClean="0"/>
              <a:t>‹#›</a:t>
            </a:fld>
            <a:endParaRPr lang="en-US"/>
          </a:p>
        </p:txBody>
      </p:sp>
    </p:spTree>
    <p:extLst>
      <p:ext uri="{BB962C8B-B14F-4D97-AF65-F5344CB8AC3E}">
        <p14:creationId xmlns:p14="http://schemas.microsoft.com/office/powerpoint/2010/main" val="191329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CCB870-2A9A-4D3D-8D4C-EF620FEB415B}" type="slidenum">
              <a:rPr lang="en-US" smtClean="0"/>
              <a:t>4</a:t>
            </a:fld>
            <a:endParaRPr lang="en-US"/>
          </a:p>
        </p:txBody>
      </p:sp>
    </p:spTree>
    <p:extLst>
      <p:ext uri="{BB962C8B-B14F-4D97-AF65-F5344CB8AC3E}">
        <p14:creationId xmlns:p14="http://schemas.microsoft.com/office/powerpoint/2010/main" val="850136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CCB870-2A9A-4D3D-8D4C-EF620FEB415B}" type="slidenum">
              <a:rPr lang="en-US" smtClean="0"/>
              <a:t>5</a:t>
            </a:fld>
            <a:endParaRPr lang="en-US"/>
          </a:p>
        </p:txBody>
      </p:sp>
    </p:spTree>
    <p:extLst>
      <p:ext uri="{BB962C8B-B14F-4D97-AF65-F5344CB8AC3E}">
        <p14:creationId xmlns:p14="http://schemas.microsoft.com/office/powerpoint/2010/main" val="241102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6CCCB870-2A9A-4D3D-8D4C-EF620FEB415B}" type="slidenum">
              <a:rPr lang="en-US" smtClean="0"/>
              <a:t>17</a:t>
            </a:fld>
            <a:endParaRPr lang="en-US"/>
          </a:p>
        </p:txBody>
      </p:sp>
    </p:spTree>
    <p:extLst>
      <p:ext uri="{BB962C8B-B14F-4D97-AF65-F5344CB8AC3E}">
        <p14:creationId xmlns:p14="http://schemas.microsoft.com/office/powerpoint/2010/main" val="2620577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838BFE7-58E3-DF46-8C37-21C642B5894F}" type="datetimeFigureOut">
              <a:rPr lang="en-US" smtClean="0"/>
              <a:t>2/7/17</a:t>
            </a:fld>
            <a:endParaRPr lang="en-US"/>
          </a:p>
        </p:txBody>
      </p:sp>
      <p:sp>
        <p:nvSpPr>
          <p:cNvPr id="5" name="Footer Placeholder 4"/>
          <p:cNvSpPr>
            <a:spLocks noGrp="1"/>
          </p:cNvSpPr>
          <p:nvPr>
            <p:ph type="ftr" sz="quarter" idx="11"/>
          </p:nvPr>
        </p:nvSpPr>
        <p:spPr/>
        <p:txBody>
          <a:bodyPr/>
          <a:lstStyle>
            <a:lvl1pPr>
              <a:defRPr b="1"/>
            </a:lvl1pPr>
          </a:lstStyle>
          <a:p>
            <a:r>
              <a:rPr lang="en-US" smtClean="0"/>
              <a:t>S2-170934</a:t>
            </a:r>
            <a:endParaRPr lang="en-US" dirty="0"/>
          </a:p>
        </p:txBody>
      </p:sp>
      <p:sp>
        <p:nvSpPr>
          <p:cNvPr id="6" name="Slide Number Placeholder 5"/>
          <p:cNvSpPr>
            <a:spLocks noGrp="1"/>
          </p:cNvSpPr>
          <p:nvPr>
            <p:ph type="sldNum" sz="quarter" idx="12"/>
          </p:nvPr>
        </p:nvSpPr>
        <p:spPr/>
        <p:txBody>
          <a:bodyPr/>
          <a:lstStyle/>
          <a:p>
            <a:fld id="{6ACD485D-4ED3-F44C-AC76-86709CB04AEB}" type="slidenum">
              <a:rPr lang="en-US" smtClean="0"/>
              <a:t>‹#›</a:t>
            </a:fld>
            <a:endParaRPr lang="en-US"/>
          </a:p>
        </p:txBody>
      </p:sp>
      <p:sp>
        <p:nvSpPr>
          <p:cNvPr id="7" name="TextBox 6"/>
          <p:cNvSpPr txBox="1"/>
          <p:nvPr userDrawn="1"/>
        </p:nvSpPr>
        <p:spPr>
          <a:xfrm>
            <a:off x="10613037" y="194872"/>
            <a:ext cx="1180131" cy="369332"/>
          </a:xfrm>
          <a:prstGeom prst="rect">
            <a:avLst/>
          </a:prstGeom>
          <a:noFill/>
        </p:spPr>
        <p:txBody>
          <a:bodyPr wrap="none" rtlCol="0">
            <a:spAutoFit/>
          </a:bodyPr>
          <a:lstStyle/>
          <a:p>
            <a:r>
              <a:rPr lang="en-US" smtClean="0"/>
              <a:t>S2-170934</a:t>
            </a:r>
            <a:endParaRPr lang="en-US"/>
          </a:p>
        </p:txBody>
      </p:sp>
    </p:spTree>
    <p:extLst>
      <p:ext uri="{BB962C8B-B14F-4D97-AF65-F5344CB8AC3E}">
        <p14:creationId xmlns:p14="http://schemas.microsoft.com/office/powerpoint/2010/main" val="1935753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38BFE7-58E3-DF46-8C37-21C642B5894F}" type="datetimeFigureOut">
              <a:rPr lang="en-US" smtClean="0"/>
              <a:t>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CD485D-4ED3-F44C-AC76-86709CB04AEB}" type="slidenum">
              <a:rPr lang="en-US" smtClean="0"/>
              <a:t>‹#›</a:t>
            </a:fld>
            <a:endParaRPr lang="en-US"/>
          </a:p>
        </p:txBody>
      </p:sp>
    </p:spTree>
    <p:extLst>
      <p:ext uri="{BB962C8B-B14F-4D97-AF65-F5344CB8AC3E}">
        <p14:creationId xmlns:p14="http://schemas.microsoft.com/office/powerpoint/2010/main" val="704119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38BFE7-58E3-DF46-8C37-21C642B5894F}" type="datetimeFigureOut">
              <a:rPr lang="en-US" smtClean="0"/>
              <a:t>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CD485D-4ED3-F44C-AC76-86709CB04AEB}" type="slidenum">
              <a:rPr lang="en-US" smtClean="0"/>
              <a:t>‹#›</a:t>
            </a:fld>
            <a:endParaRPr lang="en-US"/>
          </a:p>
        </p:txBody>
      </p:sp>
    </p:spTree>
    <p:extLst>
      <p:ext uri="{BB962C8B-B14F-4D97-AF65-F5344CB8AC3E}">
        <p14:creationId xmlns:p14="http://schemas.microsoft.com/office/powerpoint/2010/main" val="1503239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38BFE7-58E3-DF46-8C37-21C642B5894F}" type="datetimeFigureOut">
              <a:rPr lang="en-US" smtClean="0"/>
              <a:t>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CD485D-4ED3-F44C-AC76-86709CB04AEB}" type="slidenum">
              <a:rPr lang="en-US" smtClean="0"/>
              <a:t>‹#›</a:t>
            </a:fld>
            <a:endParaRPr lang="en-US"/>
          </a:p>
        </p:txBody>
      </p:sp>
    </p:spTree>
    <p:extLst>
      <p:ext uri="{BB962C8B-B14F-4D97-AF65-F5344CB8AC3E}">
        <p14:creationId xmlns:p14="http://schemas.microsoft.com/office/powerpoint/2010/main" val="862570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38BFE7-58E3-DF46-8C37-21C642B5894F}" type="datetimeFigureOut">
              <a:rPr lang="en-US" smtClean="0"/>
              <a:t>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CD485D-4ED3-F44C-AC76-86709CB04AEB}" type="slidenum">
              <a:rPr lang="en-US" smtClean="0"/>
              <a:t>‹#›</a:t>
            </a:fld>
            <a:endParaRPr lang="en-US"/>
          </a:p>
        </p:txBody>
      </p:sp>
    </p:spTree>
    <p:extLst>
      <p:ext uri="{BB962C8B-B14F-4D97-AF65-F5344CB8AC3E}">
        <p14:creationId xmlns:p14="http://schemas.microsoft.com/office/powerpoint/2010/main" val="1715675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838BFE7-58E3-DF46-8C37-21C642B5894F}" type="datetimeFigureOut">
              <a:rPr lang="en-US" smtClean="0"/>
              <a:t>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CD485D-4ED3-F44C-AC76-86709CB04AEB}" type="slidenum">
              <a:rPr lang="en-US" smtClean="0"/>
              <a:t>‹#›</a:t>
            </a:fld>
            <a:endParaRPr lang="en-US"/>
          </a:p>
        </p:txBody>
      </p:sp>
    </p:spTree>
    <p:extLst>
      <p:ext uri="{BB962C8B-B14F-4D97-AF65-F5344CB8AC3E}">
        <p14:creationId xmlns:p14="http://schemas.microsoft.com/office/powerpoint/2010/main" val="10958725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38BFE7-58E3-DF46-8C37-21C642B5894F}" type="datetimeFigureOut">
              <a:rPr lang="en-US" smtClean="0"/>
              <a:t>2/7/17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ACD485D-4ED3-F44C-AC76-86709CB04AEB}" type="slidenum">
              <a:rPr lang="en-US" smtClean="0"/>
              <a:t>‹#›</a:t>
            </a:fld>
            <a:endParaRPr lang="en-US"/>
          </a:p>
        </p:txBody>
      </p:sp>
    </p:spTree>
    <p:extLst>
      <p:ext uri="{BB962C8B-B14F-4D97-AF65-F5344CB8AC3E}">
        <p14:creationId xmlns:p14="http://schemas.microsoft.com/office/powerpoint/2010/main" val="1509535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838BFE7-58E3-DF46-8C37-21C642B5894F}" type="datetimeFigureOut">
              <a:rPr lang="en-US" smtClean="0"/>
              <a:t>2/7/17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ACD485D-4ED3-F44C-AC76-86709CB04AEB}" type="slidenum">
              <a:rPr lang="en-US" smtClean="0"/>
              <a:t>‹#›</a:t>
            </a:fld>
            <a:endParaRPr lang="en-US"/>
          </a:p>
        </p:txBody>
      </p:sp>
    </p:spTree>
    <p:extLst>
      <p:ext uri="{BB962C8B-B14F-4D97-AF65-F5344CB8AC3E}">
        <p14:creationId xmlns:p14="http://schemas.microsoft.com/office/powerpoint/2010/main" val="394788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38BFE7-58E3-DF46-8C37-21C642B5894F}" type="datetimeFigureOut">
              <a:rPr lang="en-US" smtClean="0"/>
              <a:t>2/7/17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ACD485D-4ED3-F44C-AC76-86709CB04AEB}" type="slidenum">
              <a:rPr lang="en-US" smtClean="0"/>
              <a:t>‹#›</a:t>
            </a:fld>
            <a:endParaRPr lang="en-US"/>
          </a:p>
        </p:txBody>
      </p:sp>
    </p:spTree>
    <p:extLst>
      <p:ext uri="{BB962C8B-B14F-4D97-AF65-F5344CB8AC3E}">
        <p14:creationId xmlns:p14="http://schemas.microsoft.com/office/powerpoint/2010/main" val="1629585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38BFE7-58E3-DF46-8C37-21C642B5894F}" type="datetimeFigureOut">
              <a:rPr lang="en-US" smtClean="0"/>
              <a:t>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CD485D-4ED3-F44C-AC76-86709CB04AEB}" type="slidenum">
              <a:rPr lang="en-US" smtClean="0"/>
              <a:t>‹#›</a:t>
            </a:fld>
            <a:endParaRPr lang="en-US"/>
          </a:p>
        </p:txBody>
      </p:sp>
    </p:spTree>
    <p:extLst>
      <p:ext uri="{BB962C8B-B14F-4D97-AF65-F5344CB8AC3E}">
        <p14:creationId xmlns:p14="http://schemas.microsoft.com/office/powerpoint/2010/main" val="15922123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38BFE7-58E3-DF46-8C37-21C642B5894F}" type="datetimeFigureOut">
              <a:rPr lang="en-US" smtClean="0"/>
              <a:t>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CD485D-4ED3-F44C-AC76-86709CB04AEB}" type="slidenum">
              <a:rPr lang="en-US" smtClean="0"/>
              <a:t>‹#›</a:t>
            </a:fld>
            <a:endParaRPr lang="en-US"/>
          </a:p>
        </p:txBody>
      </p:sp>
    </p:spTree>
    <p:extLst>
      <p:ext uri="{BB962C8B-B14F-4D97-AF65-F5344CB8AC3E}">
        <p14:creationId xmlns:p14="http://schemas.microsoft.com/office/powerpoint/2010/main" val="5184176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38BFE7-58E3-DF46-8C37-21C642B5894F}" type="datetimeFigureOut">
              <a:rPr lang="en-US" smtClean="0"/>
              <a:t>2/7/17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800">
                <a:solidFill>
                  <a:schemeClr val="tx1">
                    <a:tint val="75000"/>
                  </a:schemeClr>
                </a:solidFill>
              </a:defRPr>
            </a:lvl1pPr>
          </a:lstStyle>
          <a:p>
            <a:r>
              <a:rPr lang="en-US" dirty="0" smtClean="0"/>
              <a:t>S2-170934</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CD485D-4ED3-F44C-AC76-86709CB04AEB}" type="slidenum">
              <a:rPr lang="en-US" smtClean="0"/>
              <a:t>‹#›</a:t>
            </a:fld>
            <a:endParaRPr lang="en-US"/>
          </a:p>
        </p:txBody>
      </p:sp>
      <p:sp>
        <p:nvSpPr>
          <p:cNvPr id="7" name="TextBox 6"/>
          <p:cNvSpPr txBox="1"/>
          <p:nvPr userDrawn="1"/>
        </p:nvSpPr>
        <p:spPr>
          <a:xfrm>
            <a:off x="10613037" y="194872"/>
            <a:ext cx="1180131" cy="369332"/>
          </a:xfrm>
          <a:prstGeom prst="rect">
            <a:avLst/>
          </a:prstGeom>
          <a:noFill/>
        </p:spPr>
        <p:txBody>
          <a:bodyPr wrap="none" rtlCol="0">
            <a:spAutoFit/>
          </a:bodyPr>
          <a:lstStyle/>
          <a:p>
            <a:r>
              <a:rPr lang="en-US" smtClean="0"/>
              <a:t>S2-170934</a:t>
            </a:r>
            <a:endParaRPr lang="en-US"/>
          </a:p>
        </p:txBody>
      </p:sp>
    </p:spTree>
    <p:extLst>
      <p:ext uri="{BB962C8B-B14F-4D97-AF65-F5344CB8AC3E}">
        <p14:creationId xmlns:p14="http://schemas.microsoft.com/office/powerpoint/2010/main" val="9379702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Interworking between NGC and EPC</a:t>
            </a:r>
            <a:endParaRPr lang="en-US" dirty="0"/>
          </a:p>
        </p:txBody>
      </p:sp>
      <p:sp>
        <p:nvSpPr>
          <p:cNvPr id="3" name="Subtitle 2"/>
          <p:cNvSpPr>
            <a:spLocks noGrp="1"/>
          </p:cNvSpPr>
          <p:nvPr>
            <p:ph type="subTitle" idx="1"/>
          </p:nvPr>
        </p:nvSpPr>
        <p:spPr/>
        <p:txBody>
          <a:bodyPr/>
          <a:lstStyle/>
          <a:p>
            <a:r>
              <a:rPr lang="en-US" dirty="0" smtClean="0"/>
              <a:t>NTT DOCOMO</a:t>
            </a:r>
          </a:p>
          <a:p>
            <a:endParaRPr lang="en-US" dirty="0"/>
          </a:p>
          <a:p>
            <a:r>
              <a:rPr lang="en-US" dirty="0" smtClean="0"/>
              <a:t>working draft</a:t>
            </a:r>
            <a:endParaRPr lang="en-US" dirty="0"/>
          </a:p>
        </p:txBody>
      </p:sp>
    </p:spTree>
    <p:extLst>
      <p:ext uri="{BB962C8B-B14F-4D97-AF65-F5344CB8AC3E}">
        <p14:creationId xmlns:p14="http://schemas.microsoft.com/office/powerpoint/2010/main" val="19853230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10515600" cy="625475"/>
          </a:xfrm>
        </p:spPr>
        <p:txBody>
          <a:bodyPr>
            <a:noAutofit/>
          </a:bodyPr>
          <a:lstStyle/>
          <a:p>
            <a:r>
              <a:rPr lang="en-US" sz="3200" b="1" dirty="0" smtClean="0"/>
              <a:t>Problem of single-registration UE in network with no </a:t>
            </a:r>
            <a:r>
              <a:rPr lang="en-US" sz="3200" b="1" dirty="0" err="1" smtClean="0"/>
              <a:t>Nx</a:t>
            </a:r>
            <a:r>
              <a:rPr lang="en-US" sz="3200" b="1" dirty="0" smtClean="0"/>
              <a:t> support</a:t>
            </a:r>
            <a:endParaRPr lang="en-US" sz="3200" b="1" dirty="0"/>
          </a:p>
        </p:txBody>
      </p:sp>
      <p:sp>
        <p:nvSpPr>
          <p:cNvPr id="3" name="Content Placeholder 2"/>
          <p:cNvSpPr>
            <a:spLocks noGrp="1"/>
          </p:cNvSpPr>
          <p:nvPr>
            <p:ph idx="1"/>
          </p:nvPr>
        </p:nvSpPr>
        <p:spPr>
          <a:xfrm>
            <a:off x="609600" y="4876800"/>
            <a:ext cx="10515600" cy="1600200"/>
          </a:xfrm>
        </p:spPr>
        <p:txBody>
          <a:bodyPr>
            <a:normAutofit/>
          </a:bodyPr>
          <a:lstStyle/>
          <a:p>
            <a:r>
              <a:rPr lang="en-US" sz="2400" dirty="0" smtClean="0">
                <a:solidFill>
                  <a:schemeClr val="accent6">
                    <a:lumMod val="75000"/>
                  </a:schemeClr>
                </a:solidFill>
              </a:rPr>
              <a:t>As MME is unable to get the UE context from AMF (even if it is able to determine the UE </a:t>
            </a:r>
            <a:r>
              <a:rPr lang="en-US" sz="2400" smtClean="0">
                <a:solidFill>
                  <a:schemeClr val="accent6">
                    <a:lumMod val="75000"/>
                  </a:schemeClr>
                </a:solidFill>
              </a:rPr>
              <a:t>identity from old GUTI), </a:t>
            </a:r>
            <a:r>
              <a:rPr lang="en-US" sz="2400" dirty="0" smtClean="0">
                <a:solidFill>
                  <a:schemeClr val="accent6">
                    <a:lumMod val="75000"/>
                  </a:schemeClr>
                </a:solidFill>
              </a:rPr>
              <a:t>the network sends TAU Reject(Cause=UE Identity cannot be derived in the network). The UE will enter EMM-DEREGISTERED and deletes all context information.</a:t>
            </a:r>
            <a:endParaRPr lang="en-US" sz="2400" dirty="0" smtClean="0"/>
          </a:p>
        </p:txBody>
      </p:sp>
      <p:sp>
        <p:nvSpPr>
          <p:cNvPr id="9" name="Process 8"/>
          <p:cNvSpPr/>
          <p:nvPr/>
        </p:nvSpPr>
        <p:spPr>
          <a:xfrm>
            <a:off x="2993569" y="1447800"/>
            <a:ext cx="558800" cy="2794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mtClean="0"/>
              <a:t>UE</a:t>
            </a:r>
            <a:endParaRPr lang="en-US" sz="1000" dirty="0"/>
          </a:p>
        </p:txBody>
      </p:sp>
      <p:sp>
        <p:nvSpPr>
          <p:cNvPr id="10" name="Process 9"/>
          <p:cNvSpPr/>
          <p:nvPr/>
        </p:nvSpPr>
        <p:spPr>
          <a:xfrm>
            <a:off x="3831769" y="1447800"/>
            <a:ext cx="558800" cy="279400"/>
          </a:xfrm>
          <a:prstGeom prst="flowChart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mtClean="0"/>
              <a:t>AMF</a:t>
            </a:r>
            <a:endParaRPr lang="en-US" sz="1000" dirty="0"/>
          </a:p>
        </p:txBody>
      </p:sp>
      <p:sp>
        <p:nvSpPr>
          <p:cNvPr id="11" name="Process 10"/>
          <p:cNvSpPr/>
          <p:nvPr/>
        </p:nvSpPr>
        <p:spPr>
          <a:xfrm>
            <a:off x="4746169" y="1447800"/>
            <a:ext cx="558800" cy="2794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mtClean="0"/>
              <a:t>MME</a:t>
            </a:r>
            <a:endParaRPr lang="en-US" sz="1000" dirty="0"/>
          </a:p>
        </p:txBody>
      </p:sp>
      <p:sp>
        <p:nvSpPr>
          <p:cNvPr id="12" name="Process 11"/>
          <p:cNvSpPr/>
          <p:nvPr/>
        </p:nvSpPr>
        <p:spPr>
          <a:xfrm>
            <a:off x="5584369" y="1447800"/>
            <a:ext cx="558800" cy="2794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SGW</a:t>
            </a:r>
            <a:endParaRPr lang="en-US" sz="1000" dirty="0"/>
          </a:p>
        </p:txBody>
      </p:sp>
      <p:sp>
        <p:nvSpPr>
          <p:cNvPr id="13" name="Process 12"/>
          <p:cNvSpPr/>
          <p:nvPr/>
        </p:nvSpPr>
        <p:spPr>
          <a:xfrm>
            <a:off x="6574969" y="1447800"/>
            <a:ext cx="558800" cy="279400"/>
          </a:xfrm>
          <a:prstGeom prst="flowChartProcess">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PGW/TUPF</a:t>
            </a:r>
            <a:endParaRPr lang="en-US" sz="1000" dirty="0"/>
          </a:p>
        </p:txBody>
      </p:sp>
      <p:cxnSp>
        <p:nvCxnSpPr>
          <p:cNvPr id="15" name="Straight Connector 14"/>
          <p:cNvCxnSpPr>
            <a:stCxn id="9" idx="2"/>
          </p:cNvCxnSpPr>
          <p:nvPr/>
        </p:nvCxnSpPr>
        <p:spPr>
          <a:xfrm>
            <a:off x="3272969" y="1727200"/>
            <a:ext cx="25400" cy="307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136569" y="1676400"/>
            <a:ext cx="25400" cy="307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050969" y="1676400"/>
            <a:ext cx="25400" cy="307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889169" y="1676400"/>
            <a:ext cx="25400" cy="307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879769" y="1676400"/>
            <a:ext cx="25400" cy="307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298369" y="2209800"/>
            <a:ext cx="838200" cy="0"/>
          </a:xfrm>
          <a:prstGeom prst="line">
            <a:avLst/>
          </a:prstGeom>
          <a:ln>
            <a:solidFill>
              <a:schemeClr val="accent2"/>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298369" y="2362200"/>
            <a:ext cx="3581400" cy="0"/>
          </a:xfrm>
          <a:prstGeom prst="line">
            <a:avLst/>
          </a:prstGeom>
          <a:ln>
            <a:solidFill>
              <a:schemeClr val="accent2"/>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4" name="Process 23"/>
          <p:cNvSpPr/>
          <p:nvPr/>
        </p:nvSpPr>
        <p:spPr>
          <a:xfrm>
            <a:off x="2841169" y="1752600"/>
            <a:ext cx="914400" cy="381000"/>
          </a:xfrm>
          <a:prstGeom prst="flowChart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algn="ctr"/>
            <a:r>
              <a:rPr lang="en-US" sz="1100" dirty="0" smtClean="0">
                <a:solidFill>
                  <a:schemeClr val="tx1"/>
                </a:solidFill>
              </a:rPr>
              <a:t>UE registered in </a:t>
            </a:r>
            <a:r>
              <a:rPr lang="en-US" sz="1100" smtClean="0">
                <a:solidFill>
                  <a:schemeClr val="tx1"/>
                </a:solidFill>
              </a:rPr>
              <a:t>5GC.</a:t>
            </a:r>
            <a:endParaRPr lang="en-US" sz="1100">
              <a:solidFill>
                <a:schemeClr val="tx1"/>
              </a:solidFill>
            </a:endParaRPr>
          </a:p>
        </p:txBody>
      </p:sp>
      <p:sp>
        <p:nvSpPr>
          <p:cNvPr id="25" name="Process 24"/>
          <p:cNvSpPr/>
          <p:nvPr/>
        </p:nvSpPr>
        <p:spPr>
          <a:xfrm>
            <a:off x="2841169" y="2438400"/>
            <a:ext cx="914400" cy="381000"/>
          </a:xfrm>
          <a:prstGeom prst="flowChart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algn="ctr"/>
            <a:r>
              <a:rPr lang="en-US" sz="1100" dirty="0" smtClean="0">
                <a:solidFill>
                  <a:schemeClr val="tx1"/>
                </a:solidFill>
              </a:rPr>
              <a:t>UE goes idle, Selects EPC</a:t>
            </a:r>
            <a:endParaRPr lang="en-US" sz="1100" dirty="0">
              <a:solidFill>
                <a:schemeClr val="tx1"/>
              </a:solidFill>
            </a:endParaRPr>
          </a:p>
        </p:txBody>
      </p:sp>
      <p:cxnSp>
        <p:nvCxnSpPr>
          <p:cNvPr id="27" name="Straight Arrow Connector 26"/>
          <p:cNvCxnSpPr/>
          <p:nvPr/>
        </p:nvCxnSpPr>
        <p:spPr>
          <a:xfrm>
            <a:off x="3298369" y="2971800"/>
            <a:ext cx="17526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603169" y="2743200"/>
            <a:ext cx="1972015" cy="215444"/>
          </a:xfrm>
          <a:prstGeom prst="rect">
            <a:avLst/>
          </a:prstGeom>
          <a:noFill/>
        </p:spPr>
        <p:txBody>
          <a:bodyPr wrap="none" rtlCol="0">
            <a:spAutoFit/>
          </a:bodyPr>
          <a:lstStyle/>
          <a:p>
            <a:r>
              <a:rPr lang="en-US" sz="800" b="1" dirty="0" smtClean="0">
                <a:solidFill>
                  <a:srgbClr val="FF0000"/>
                </a:solidFill>
              </a:rPr>
              <a:t>TAU Request(mapped 5G-GUTI, old  GUTI)</a:t>
            </a:r>
            <a:endParaRPr lang="en-US" sz="800" b="1" dirty="0">
              <a:solidFill>
                <a:srgbClr val="FF0000"/>
              </a:solidFill>
            </a:endParaRPr>
          </a:p>
        </p:txBody>
      </p:sp>
      <p:cxnSp>
        <p:nvCxnSpPr>
          <p:cNvPr id="30" name="Straight Arrow Connector 29"/>
          <p:cNvCxnSpPr/>
          <p:nvPr/>
        </p:nvCxnSpPr>
        <p:spPr>
          <a:xfrm flipH="1">
            <a:off x="3298369" y="3124200"/>
            <a:ext cx="17526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603169" y="2971800"/>
            <a:ext cx="1191352" cy="215444"/>
          </a:xfrm>
          <a:prstGeom prst="rect">
            <a:avLst/>
          </a:prstGeom>
          <a:noFill/>
        </p:spPr>
        <p:txBody>
          <a:bodyPr wrap="none" rtlCol="0">
            <a:spAutoFit/>
          </a:bodyPr>
          <a:lstStyle/>
          <a:p>
            <a:r>
              <a:rPr lang="en-US" sz="800" b="1" dirty="0" smtClean="0">
                <a:solidFill>
                  <a:srgbClr val="FF0000"/>
                </a:solidFill>
              </a:rPr>
              <a:t>TAU Reject (no context)</a:t>
            </a:r>
            <a:endParaRPr lang="en-US" sz="800" b="1" dirty="0">
              <a:solidFill>
                <a:srgbClr val="FF0000"/>
              </a:solidFill>
            </a:endParaRPr>
          </a:p>
        </p:txBody>
      </p:sp>
      <p:cxnSp>
        <p:nvCxnSpPr>
          <p:cNvPr id="32" name="Straight Arrow Connector 31"/>
          <p:cNvCxnSpPr/>
          <p:nvPr/>
        </p:nvCxnSpPr>
        <p:spPr>
          <a:xfrm>
            <a:off x="3298369" y="4070257"/>
            <a:ext cx="17526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298369" y="3854813"/>
            <a:ext cx="2369559" cy="215444"/>
          </a:xfrm>
          <a:prstGeom prst="rect">
            <a:avLst/>
          </a:prstGeom>
          <a:noFill/>
        </p:spPr>
        <p:txBody>
          <a:bodyPr wrap="none" rtlCol="0">
            <a:spAutoFit/>
          </a:bodyPr>
          <a:lstStyle/>
          <a:p>
            <a:r>
              <a:rPr lang="en-US" sz="800" dirty="0" smtClean="0"/>
              <a:t>Attach Request(mapped GUTI, old 4G-GUTI,  HO flag)</a:t>
            </a:r>
            <a:endParaRPr lang="en-US" sz="800" dirty="0"/>
          </a:p>
        </p:txBody>
      </p:sp>
      <p:cxnSp>
        <p:nvCxnSpPr>
          <p:cNvPr id="34" name="Straight Arrow Connector 33"/>
          <p:cNvCxnSpPr/>
          <p:nvPr/>
        </p:nvCxnSpPr>
        <p:spPr>
          <a:xfrm flipH="1">
            <a:off x="3298369" y="4235813"/>
            <a:ext cx="1752600"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603169" y="4083413"/>
            <a:ext cx="1141659" cy="215444"/>
          </a:xfrm>
          <a:prstGeom prst="rect">
            <a:avLst/>
          </a:prstGeom>
          <a:noFill/>
        </p:spPr>
        <p:txBody>
          <a:bodyPr wrap="none" rtlCol="0">
            <a:spAutoFit/>
          </a:bodyPr>
          <a:lstStyle/>
          <a:p>
            <a:r>
              <a:rPr lang="en-US" sz="800" dirty="0" smtClean="0"/>
              <a:t>Identity Request (IMSI)</a:t>
            </a:r>
            <a:endParaRPr lang="en-US" sz="800" dirty="0"/>
          </a:p>
        </p:txBody>
      </p:sp>
      <p:cxnSp>
        <p:nvCxnSpPr>
          <p:cNvPr id="37" name="Straight Arrow Connector 36"/>
          <p:cNvCxnSpPr/>
          <p:nvPr/>
        </p:nvCxnSpPr>
        <p:spPr>
          <a:xfrm>
            <a:off x="3298369" y="4451257"/>
            <a:ext cx="1752600"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3603169" y="4298857"/>
            <a:ext cx="1202573" cy="215444"/>
          </a:xfrm>
          <a:prstGeom prst="rect">
            <a:avLst/>
          </a:prstGeom>
          <a:noFill/>
        </p:spPr>
        <p:txBody>
          <a:bodyPr wrap="none" rtlCol="0">
            <a:spAutoFit/>
          </a:bodyPr>
          <a:lstStyle/>
          <a:p>
            <a:r>
              <a:rPr lang="en-US" sz="800" dirty="0" smtClean="0"/>
              <a:t>Identity Response (IMSI)</a:t>
            </a:r>
            <a:endParaRPr lang="en-US" sz="800" dirty="0"/>
          </a:p>
        </p:txBody>
      </p:sp>
      <p:cxnSp>
        <p:nvCxnSpPr>
          <p:cNvPr id="44" name="Straight Arrow Connector 43"/>
          <p:cNvCxnSpPr/>
          <p:nvPr/>
        </p:nvCxnSpPr>
        <p:spPr>
          <a:xfrm flipH="1">
            <a:off x="3298369" y="4679857"/>
            <a:ext cx="17526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679369" y="4527457"/>
            <a:ext cx="827471" cy="215444"/>
          </a:xfrm>
          <a:prstGeom prst="rect">
            <a:avLst/>
          </a:prstGeom>
          <a:noFill/>
        </p:spPr>
        <p:txBody>
          <a:bodyPr wrap="none" rtlCol="0">
            <a:spAutoFit/>
          </a:bodyPr>
          <a:lstStyle/>
          <a:p>
            <a:r>
              <a:rPr lang="en-US" sz="800" smtClean="0"/>
              <a:t>Attach Accept()</a:t>
            </a:r>
            <a:endParaRPr lang="en-US" sz="800" dirty="0"/>
          </a:p>
        </p:txBody>
      </p:sp>
      <p:cxnSp>
        <p:nvCxnSpPr>
          <p:cNvPr id="47" name="Straight Connector 46"/>
          <p:cNvCxnSpPr/>
          <p:nvPr/>
        </p:nvCxnSpPr>
        <p:spPr>
          <a:xfrm>
            <a:off x="3298369" y="3644724"/>
            <a:ext cx="1752600" cy="0"/>
          </a:xfrm>
          <a:prstGeom prst="line">
            <a:avLst/>
          </a:prstGeom>
          <a:ln>
            <a:solidFill>
              <a:srgbClr val="0070C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298369" y="3797124"/>
            <a:ext cx="3581400" cy="0"/>
          </a:xfrm>
          <a:prstGeom prst="line">
            <a:avLst/>
          </a:prstGeom>
          <a:ln>
            <a:solidFill>
              <a:srgbClr val="0070C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3222169" y="914400"/>
            <a:ext cx="4533357" cy="369332"/>
          </a:xfrm>
          <a:prstGeom prst="rect">
            <a:avLst/>
          </a:prstGeom>
          <a:noFill/>
        </p:spPr>
        <p:txBody>
          <a:bodyPr wrap="none" rtlCol="0">
            <a:spAutoFit/>
          </a:bodyPr>
          <a:lstStyle/>
          <a:p>
            <a:r>
              <a:rPr lang="en-US" dirty="0" smtClean="0"/>
              <a:t>Network does not advertise “No </a:t>
            </a:r>
            <a:r>
              <a:rPr lang="en-US" dirty="0" err="1" smtClean="0"/>
              <a:t>NGx</a:t>
            </a:r>
            <a:r>
              <a:rPr lang="en-US" dirty="0" smtClean="0"/>
              <a:t> support”</a:t>
            </a:r>
            <a:endParaRPr lang="en-US" dirty="0"/>
          </a:p>
        </p:txBody>
      </p:sp>
      <p:cxnSp>
        <p:nvCxnSpPr>
          <p:cNvPr id="82" name="Straight Connector 81"/>
          <p:cNvCxnSpPr>
            <a:stCxn id="10" idx="3"/>
            <a:endCxn id="11" idx="1"/>
          </p:cNvCxnSpPr>
          <p:nvPr/>
        </p:nvCxnSpPr>
        <p:spPr>
          <a:xfrm>
            <a:off x="4390569" y="1587500"/>
            <a:ext cx="355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Multiply 82"/>
          <p:cNvSpPr/>
          <p:nvPr/>
        </p:nvSpPr>
        <p:spPr>
          <a:xfrm>
            <a:off x="4441369" y="1371600"/>
            <a:ext cx="228600" cy="3810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Process 64"/>
          <p:cNvSpPr/>
          <p:nvPr/>
        </p:nvSpPr>
        <p:spPr>
          <a:xfrm>
            <a:off x="2910441" y="3208317"/>
            <a:ext cx="1067790" cy="381000"/>
          </a:xfrm>
          <a:prstGeom prst="flowChartProces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algn="ctr"/>
            <a:r>
              <a:rPr lang="en-US" sz="1100" dirty="0" smtClean="0">
                <a:solidFill>
                  <a:schemeClr val="bg1"/>
                </a:solidFill>
              </a:rPr>
              <a:t>UE deletes all </a:t>
            </a:r>
            <a:r>
              <a:rPr lang="en-US" sz="1100" smtClean="0">
                <a:solidFill>
                  <a:schemeClr val="bg1"/>
                </a:solidFill>
              </a:rPr>
              <a:t>MM/SM Context</a:t>
            </a:r>
            <a:endParaRPr lang="en-US" sz="1100" dirty="0">
              <a:solidFill>
                <a:schemeClr val="bg1"/>
              </a:solidFill>
            </a:endParaRPr>
          </a:p>
        </p:txBody>
      </p:sp>
      <p:sp>
        <p:nvSpPr>
          <p:cNvPr id="66" name="Multiply 65"/>
          <p:cNvSpPr/>
          <p:nvPr/>
        </p:nvSpPr>
        <p:spPr>
          <a:xfrm>
            <a:off x="4617520" y="3519054"/>
            <a:ext cx="228600" cy="3810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8753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Solutions</a:t>
            </a:r>
            <a:endParaRPr lang="en-US" dirty="0"/>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rabicPeriod"/>
            </a:pPr>
            <a:r>
              <a:rPr lang="en-US" dirty="0" smtClean="0"/>
              <a:t>Network at attach tells UE not to operate in “single registration” mode.</a:t>
            </a:r>
          </a:p>
          <a:p>
            <a:pPr lvl="1"/>
            <a:r>
              <a:rPr lang="en-US" dirty="0" smtClean="0"/>
              <a:t>UE operates in “dual registration” mode and performs Handover-attach.</a:t>
            </a:r>
          </a:p>
          <a:p>
            <a:pPr marL="514350" indent="-514350">
              <a:buFont typeface="+mj-lt"/>
              <a:buAutoNum type="arabicPeriod"/>
            </a:pPr>
            <a:r>
              <a:rPr lang="en-US" dirty="0" smtClean="0"/>
              <a:t>Single-registration UE performs handover-attach and sessions are handed over like in non-3GPP to 3GPP HO. </a:t>
            </a:r>
          </a:p>
          <a:p>
            <a:pPr lvl="1"/>
            <a:r>
              <a:rPr lang="en-US" dirty="0" smtClean="0"/>
              <a:t>NOTE: Solutions 1 and 2 are the same.</a:t>
            </a:r>
          </a:p>
          <a:p>
            <a:pPr marL="514350" indent="-514350">
              <a:buFont typeface="+mj-lt"/>
              <a:buAutoNum type="arabicPeriod"/>
            </a:pPr>
            <a:r>
              <a:rPr lang="en-US" dirty="0" smtClean="0"/>
              <a:t>EPC supports ”modified TAU” procedure for these UEs.</a:t>
            </a:r>
          </a:p>
          <a:p>
            <a:pPr lvl="1"/>
            <a:r>
              <a:rPr lang="en-US" dirty="0" smtClean="0"/>
              <a:t>Huawei proposal (approximately): MME supports a modified TAU procedure. On receiving TAU with mapped GUTI, the MME knows from mapped GUTI that UE is last registered on 5GC. The MME gets PGW address from HSS and moves over all PDN connections to EPC.</a:t>
            </a:r>
          </a:p>
          <a:p>
            <a:pPr lvl="2"/>
            <a:r>
              <a:rPr lang="en-US" dirty="0" smtClean="0"/>
              <a:t>How does the MME figure out the APNs to move over to EPC. Is the APN list also in HSS. Is it all the APNs?</a:t>
            </a:r>
          </a:p>
        </p:txBody>
      </p:sp>
    </p:spTree>
    <p:extLst>
      <p:ext uri="{BB962C8B-B14F-4D97-AF65-F5344CB8AC3E}">
        <p14:creationId xmlns:p14="http://schemas.microsoft.com/office/powerpoint/2010/main" val="1153855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10515600" cy="625475"/>
          </a:xfrm>
        </p:spPr>
        <p:txBody>
          <a:bodyPr>
            <a:normAutofit fontScale="90000"/>
          </a:bodyPr>
          <a:lstStyle/>
          <a:p>
            <a:r>
              <a:rPr lang="en-US" dirty="0" smtClean="0"/>
              <a:t>Solution 1 or 2</a:t>
            </a:r>
            <a:endParaRPr lang="en-US" dirty="0"/>
          </a:p>
        </p:txBody>
      </p:sp>
      <p:sp>
        <p:nvSpPr>
          <p:cNvPr id="3" name="Content Placeholder 2"/>
          <p:cNvSpPr>
            <a:spLocks noGrp="1"/>
          </p:cNvSpPr>
          <p:nvPr>
            <p:ph idx="1"/>
          </p:nvPr>
        </p:nvSpPr>
        <p:spPr>
          <a:xfrm>
            <a:off x="609600" y="4876800"/>
            <a:ext cx="10515600" cy="1600200"/>
          </a:xfrm>
        </p:spPr>
        <p:txBody>
          <a:bodyPr>
            <a:normAutofit fontScale="92500"/>
          </a:bodyPr>
          <a:lstStyle/>
          <a:p>
            <a:r>
              <a:rPr lang="en-US" dirty="0" smtClean="0"/>
              <a:t>Analysis:</a:t>
            </a:r>
          </a:p>
          <a:p>
            <a:pPr lvl="1"/>
            <a:r>
              <a:rPr lang="en-US" dirty="0" smtClean="0"/>
              <a:t>Same behavior as if UE is in “dual-registration” mode w/o having registered in EPC. </a:t>
            </a:r>
          </a:p>
          <a:p>
            <a:pPr lvl="2"/>
            <a:r>
              <a:rPr lang="en-US" dirty="0" smtClean="0"/>
              <a:t>If UE already has a valid registration in EPC, the UE will perform a TAU followed by moving PDN connections over to EPC.</a:t>
            </a:r>
          </a:p>
        </p:txBody>
      </p:sp>
      <p:sp>
        <p:nvSpPr>
          <p:cNvPr id="51" name="Process 50"/>
          <p:cNvSpPr/>
          <p:nvPr/>
        </p:nvSpPr>
        <p:spPr>
          <a:xfrm>
            <a:off x="3164174" y="1447800"/>
            <a:ext cx="558800" cy="2794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mtClean="0"/>
              <a:t>UE</a:t>
            </a:r>
            <a:endParaRPr lang="en-US" sz="1000" dirty="0"/>
          </a:p>
        </p:txBody>
      </p:sp>
      <p:sp>
        <p:nvSpPr>
          <p:cNvPr id="52" name="Process 51"/>
          <p:cNvSpPr/>
          <p:nvPr/>
        </p:nvSpPr>
        <p:spPr>
          <a:xfrm>
            <a:off x="4002374" y="1447800"/>
            <a:ext cx="558800" cy="279400"/>
          </a:xfrm>
          <a:prstGeom prst="flowChart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mtClean="0"/>
              <a:t>AMF</a:t>
            </a:r>
            <a:endParaRPr lang="en-US" sz="1000" dirty="0"/>
          </a:p>
        </p:txBody>
      </p:sp>
      <p:sp>
        <p:nvSpPr>
          <p:cNvPr id="53" name="Process 52"/>
          <p:cNvSpPr/>
          <p:nvPr/>
        </p:nvSpPr>
        <p:spPr>
          <a:xfrm>
            <a:off x="4916774" y="1447800"/>
            <a:ext cx="558800" cy="2794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smtClean="0"/>
              <a:t>MME</a:t>
            </a:r>
            <a:endParaRPr lang="en-US" sz="1000" dirty="0"/>
          </a:p>
        </p:txBody>
      </p:sp>
      <p:sp>
        <p:nvSpPr>
          <p:cNvPr id="54" name="Process 53"/>
          <p:cNvSpPr/>
          <p:nvPr/>
        </p:nvSpPr>
        <p:spPr>
          <a:xfrm>
            <a:off x="5754974" y="1447800"/>
            <a:ext cx="558800" cy="2794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SGW</a:t>
            </a:r>
            <a:endParaRPr lang="en-US" sz="1000" dirty="0"/>
          </a:p>
        </p:txBody>
      </p:sp>
      <p:sp>
        <p:nvSpPr>
          <p:cNvPr id="55" name="Process 54"/>
          <p:cNvSpPr/>
          <p:nvPr/>
        </p:nvSpPr>
        <p:spPr>
          <a:xfrm>
            <a:off x="6745574" y="1447800"/>
            <a:ext cx="558800" cy="279400"/>
          </a:xfrm>
          <a:prstGeom prst="flowChartProcess">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PGW/TUPF</a:t>
            </a:r>
            <a:endParaRPr lang="en-US" sz="1000" dirty="0"/>
          </a:p>
        </p:txBody>
      </p:sp>
      <p:cxnSp>
        <p:nvCxnSpPr>
          <p:cNvPr id="56" name="Straight Connector 55"/>
          <p:cNvCxnSpPr>
            <a:stCxn id="58" idx="2"/>
          </p:cNvCxnSpPr>
          <p:nvPr/>
        </p:nvCxnSpPr>
        <p:spPr>
          <a:xfrm>
            <a:off x="3443574" y="1727200"/>
            <a:ext cx="25400" cy="307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307174" y="1676400"/>
            <a:ext cx="25400" cy="307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5221574" y="1676400"/>
            <a:ext cx="25400" cy="307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059774" y="1676400"/>
            <a:ext cx="25400" cy="307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7050374" y="1676400"/>
            <a:ext cx="25400" cy="307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468974" y="2209800"/>
            <a:ext cx="838200" cy="0"/>
          </a:xfrm>
          <a:prstGeom prst="line">
            <a:avLst/>
          </a:prstGeom>
          <a:ln>
            <a:solidFill>
              <a:schemeClr val="accent2"/>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3468974" y="2362200"/>
            <a:ext cx="3581400" cy="0"/>
          </a:xfrm>
          <a:prstGeom prst="line">
            <a:avLst/>
          </a:prstGeom>
          <a:ln>
            <a:solidFill>
              <a:schemeClr val="accent2"/>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63" name="Process 62"/>
          <p:cNvSpPr/>
          <p:nvPr/>
        </p:nvSpPr>
        <p:spPr>
          <a:xfrm>
            <a:off x="3011774" y="1752600"/>
            <a:ext cx="914400" cy="381000"/>
          </a:xfrm>
          <a:prstGeom prst="flowChart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algn="ctr"/>
            <a:r>
              <a:rPr lang="en-US" sz="1100" dirty="0" smtClean="0">
                <a:solidFill>
                  <a:schemeClr val="tx1"/>
                </a:solidFill>
              </a:rPr>
              <a:t>UE registered in </a:t>
            </a:r>
            <a:r>
              <a:rPr lang="en-US" sz="1100" smtClean="0">
                <a:solidFill>
                  <a:schemeClr val="tx1"/>
                </a:solidFill>
              </a:rPr>
              <a:t>5GC.</a:t>
            </a:r>
            <a:endParaRPr lang="en-US" sz="1100">
              <a:solidFill>
                <a:schemeClr val="tx1"/>
              </a:solidFill>
            </a:endParaRPr>
          </a:p>
        </p:txBody>
      </p:sp>
      <p:sp>
        <p:nvSpPr>
          <p:cNvPr id="64" name="Process 63"/>
          <p:cNvSpPr/>
          <p:nvPr/>
        </p:nvSpPr>
        <p:spPr>
          <a:xfrm>
            <a:off x="3011774" y="2438400"/>
            <a:ext cx="914400" cy="381000"/>
          </a:xfrm>
          <a:prstGeom prst="flowChart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algn="ctr"/>
            <a:r>
              <a:rPr lang="en-US" sz="1100" dirty="0" smtClean="0">
                <a:solidFill>
                  <a:schemeClr val="tx1"/>
                </a:solidFill>
              </a:rPr>
              <a:t>UE goes idle, Selects EPC</a:t>
            </a:r>
            <a:endParaRPr lang="en-US" sz="1100" dirty="0">
              <a:solidFill>
                <a:schemeClr val="tx1"/>
              </a:solidFill>
            </a:endParaRPr>
          </a:p>
        </p:txBody>
      </p:sp>
      <p:cxnSp>
        <p:nvCxnSpPr>
          <p:cNvPr id="69" name="Straight Arrow Connector 68"/>
          <p:cNvCxnSpPr/>
          <p:nvPr/>
        </p:nvCxnSpPr>
        <p:spPr>
          <a:xfrm>
            <a:off x="3468974" y="3429000"/>
            <a:ext cx="17526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3468974" y="3213556"/>
            <a:ext cx="2392001" cy="215444"/>
          </a:xfrm>
          <a:prstGeom prst="rect">
            <a:avLst/>
          </a:prstGeom>
          <a:noFill/>
        </p:spPr>
        <p:txBody>
          <a:bodyPr wrap="none" rtlCol="0">
            <a:spAutoFit/>
          </a:bodyPr>
          <a:lstStyle/>
          <a:p>
            <a:r>
              <a:rPr lang="en-US" sz="800" dirty="0" smtClean="0"/>
              <a:t>Attach Request(mapped </a:t>
            </a:r>
            <a:r>
              <a:rPr lang="en-US" sz="800" dirty="0"/>
              <a:t>GUTI, old 4G-GUTI, </a:t>
            </a:r>
            <a:r>
              <a:rPr lang="en-US" sz="800" dirty="0" smtClean="0"/>
              <a:t>HO flag)</a:t>
            </a:r>
            <a:endParaRPr lang="en-US" sz="800" dirty="0"/>
          </a:p>
        </p:txBody>
      </p:sp>
      <p:cxnSp>
        <p:nvCxnSpPr>
          <p:cNvPr id="71" name="Straight Arrow Connector 70"/>
          <p:cNvCxnSpPr/>
          <p:nvPr/>
        </p:nvCxnSpPr>
        <p:spPr>
          <a:xfrm flipH="1">
            <a:off x="3468974" y="3594556"/>
            <a:ext cx="1752600"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773774" y="3442156"/>
            <a:ext cx="1305165" cy="215444"/>
          </a:xfrm>
          <a:prstGeom prst="rect">
            <a:avLst/>
          </a:prstGeom>
          <a:noFill/>
        </p:spPr>
        <p:txBody>
          <a:bodyPr wrap="none" rtlCol="0">
            <a:spAutoFit/>
          </a:bodyPr>
          <a:lstStyle/>
          <a:p>
            <a:r>
              <a:rPr lang="en-US" sz="800" dirty="0" smtClean="0"/>
              <a:t>Identity Request (IMSI </a:t>
            </a:r>
            <a:r>
              <a:rPr lang="en-US" sz="800" dirty="0" err="1" smtClean="0"/>
              <a:t>req</a:t>
            </a:r>
            <a:r>
              <a:rPr lang="en-US" sz="800" dirty="0" smtClean="0"/>
              <a:t>)</a:t>
            </a:r>
            <a:endParaRPr lang="en-US" sz="800" dirty="0"/>
          </a:p>
        </p:txBody>
      </p:sp>
      <p:cxnSp>
        <p:nvCxnSpPr>
          <p:cNvPr id="73" name="Straight Arrow Connector 72"/>
          <p:cNvCxnSpPr/>
          <p:nvPr/>
        </p:nvCxnSpPr>
        <p:spPr>
          <a:xfrm>
            <a:off x="3468974" y="3810000"/>
            <a:ext cx="1752600"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3773774" y="3657600"/>
            <a:ext cx="1202573" cy="215444"/>
          </a:xfrm>
          <a:prstGeom prst="rect">
            <a:avLst/>
          </a:prstGeom>
          <a:noFill/>
        </p:spPr>
        <p:txBody>
          <a:bodyPr wrap="none" rtlCol="0">
            <a:spAutoFit/>
          </a:bodyPr>
          <a:lstStyle/>
          <a:p>
            <a:r>
              <a:rPr lang="en-US" sz="800" dirty="0" smtClean="0"/>
              <a:t>Identity Response (IMSI)</a:t>
            </a:r>
            <a:endParaRPr lang="en-US" sz="800" dirty="0"/>
          </a:p>
        </p:txBody>
      </p:sp>
      <p:cxnSp>
        <p:nvCxnSpPr>
          <p:cNvPr id="75" name="Straight Arrow Connector 74"/>
          <p:cNvCxnSpPr/>
          <p:nvPr/>
        </p:nvCxnSpPr>
        <p:spPr>
          <a:xfrm flipH="1">
            <a:off x="3468974" y="4038600"/>
            <a:ext cx="17526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3849974" y="3886200"/>
            <a:ext cx="827471" cy="215444"/>
          </a:xfrm>
          <a:prstGeom prst="rect">
            <a:avLst/>
          </a:prstGeom>
          <a:noFill/>
        </p:spPr>
        <p:txBody>
          <a:bodyPr wrap="none" rtlCol="0">
            <a:spAutoFit/>
          </a:bodyPr>
          <a:lstStyle/>
          <a:p>
            <a:r>
              <a:rPr lang="en-US" sz="800" smtClean="0"/>
              <a:t>Attach Accept()</a:t>
            </a:r>
            <a:endParaRPr lang="en-US" sz="800" dirty="0"/>
          </a:p>
        </p:txBody>
      </p:sp>
      <p:cxnSp>
        <p:nvCxnSpPr>
          <p:cNvPr id="77" name="Straight Connector 76"/>
          <p:cNvCxnSpPr/>
          <p:nvPr/>
        </p:nvCxnSpPr>
        <p:spPr>
          <a:xfrm>
            <a:off x="3468974" y="4191000"/>
            <a:ext cx="1752600" cy="0"/>
          </a:xfrm>
          <a:prstGeom prst="line">
            <a:avLst/>
          </a:prstGeom>
          <a:ln>
            <a:solidFill>
              <a:srgbClr val="0070C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468974" y="4343400"/>
            <a:ext cx="3581400" cy="0"/>
          </a:xfrm>
          <a:prstGeom prst="line">
            <a:avLst/>
          </a:prstGeom>
          <a:ln>
            <a:solidFill>
              <a:srgbClr val="0070C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3377784" y="689547"/>
            <a:ext cx="5460919" cy="646331"/>
          </a:xfrm>
          <a:prstGeom prst="rect">
            <a:avLst/>
          </a:prstGeom>
          <a:noFill/>
        </p:spPr>
        <p:txBody>
          <a:bodyPr wrap="none" rtlCol="0">
            <a:spAutoFit/>
          </a:bodyPr>
          <a:lstStyle/>
          <a:p>
            <a:pPr algn="ctr"/>
            <a:r>
              <a:rPr lang="en-US" dirty="0" smtClean="0"/>
              <a:t>Network advertises “No </a:t>
            </a:r>
            <a:r>
              <a:rPr lang="en-US" dirty="0" err="1" smtClean="0"/>
              <a:t>NGx</a:t>
            </a:r>
            <a:r>
              <a:rPr lang="en-US" dirty="0" smtClean="0"/>
              <a:t> support”, or</a:t>
            </a:r>
          </a:p>
          <a:p>
            <a:pPr algn="ctr"/>
            <a:r>
              <a:rPr lang="en-US" dirty="0" smtClean="0"/>
              <a:t>Network tells UE to operate in “Dual Registration Mode”</a:t>
            </a:r>
            <a:endParaRPr lang="en-US" dirty="0"/>
          </a:p>
        </p:txBody>
      </p:sp>
      <p:cxnSp>
        <p:nvCxnSpPr>
          <p:cNvPr id="84" name="Straight Connector 83"/>
          <p:cNvCxnSpPr/>
          <p:nvPr/>
        </p:nvCxnSpPr>
        <p:spPr>
          <a:xfrm>
            <a:off x="4561174" y="1587500"/>
            <a:ext cx="355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Multiply 84"/>
          <p:cNvSpPr/>
          <p:nvPr/>
        </p:nvSpPr>
        <p:spPr>
          <a:xfrm>
            <a:off x="4611974" y="1371600"/>
            <a:ext cx="228600" cy="3810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13999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Proposal 3</a:t>
            </a:r>
            <a:endParaRPr lang="en-US" b="1" dirty="0">
              <a:solidFill>
                <a:srgbClr val="FF0000"/>
              </a:solidFill>
            </a:endParaRPr>
          </a:p>
        </p:txBody>
      </p:sp>
      <p:sp>
        <p:nvSpPr>
          <p:cNvPr id="3" name="Content Placeholder 2"/>
          <p:cNvSpPr>
            <a:spLocks noGrp="1"/>
          </p:cNvSpPr>
          <p:nvPr>
            <p:ph idx="1"/>
          </p:nvPr>
        </p:nvSpPr>
        <p:spPr>
          <a:xfrm>
            <a:off x="823210" y="1495841"/>
            <a:ext cx="10515600" cy="5159792"/>
          </a:xfrm>
        </p:spPr>
        <p:txBody>
          <a:bodyPr>
            <a:normAutofit fontScale="92500" lnSpcReduction="20000"/>
          </a:bodyPr>
          <a:lstStyle/>
          <a:p>
            <a:pPr marL="0" indent="0">
              <a:buNone/>
            </a:pPr>
            <a:r>
              <a:rPr lang="en-US" dirty="0" smtClean="0"/>
              <a:t>Analysis:</a:t>
            </a:r>
          </a:p>
          <a:p>
            <a:r>
              <a:rPr lang="en-US" dirty="0" smtClean="0"/>
              <a:t>Solution 1 or 2 require no changes to EPC core.</a:t>
            </a:r>
          </a:p>
          <a:p>
            <a:r>
              <a:rPr lang="en-US" dirty="0" smtClean="0"/>
              <a:t>Solution 3 requires MME to support a new TAU procedure just for interworking with 5GC.</a:t>
            </a:r>
          </a:p>
          <a:p>
            <a:r>
              <a:rPr lang="en-US" dirty="0" smtClean="0"/>
              <a:t>Solution 2 is ”cleaner” for the UE stack =&gt; UE is operating in dual-registration mode.</a:t>
            </a:r>
          </a:p>
          <a:p>
            <a:pPr marL="0" indent="0">
              <a:buNone/>
            </a:pPr>
            <a:r>
              <a:rPr lang="en-US" dirty="0" smtClean="0">
                <a:solidFill>
                  <a:srgbClr val="FF0000"/>
                </a:solidFill>
              </a:rPr>
              <a:t>PROPOSAL 3: </a:t>
            </a:r>
          </a:p>
          <a:p>
            <a:r>
              <a:rPr lang="en-US" dirty="0" smtClean="0">
                <a:solidFill>
                  <a:srgbClr val="FF0000"/>
                </a:solidFill>
              </a:rPr>
              <a:t>UE tells network in NAS during attach its support for “single registration” or “dual registration”.</a:t>
            </a:r>
          </a:p>
          <a:p>
            <a:r>
              <a:rPr lang="en-US" dirty="0" smtClean="0">
                <a:solidFill>
                  <a:srgbClr val="FF0000"/>
                </a:solidFill>
              </a:rPr>
              <a:t>If network does not support </a:t>
            </a:r>
            <a:r>
              <a:rPr lang="en-US" dirty="0" err="1" smtClean="0">
                <a:solidFill>
                  <a:srgbClr val="FF0000"/>
                </a:solidFill>
              </a:rPr>
              <a:t>Nx</a:t>
            </a:r>
            <a:r>
              <a:rPr lang="en-US" dirty="0" smtClean="0">
                <a:solidFill>
                  <a:srgbClr val="FF0000"/>
                </a:solidFill>
              </a:rPr>
              <a:t>, during attach to PLMN the network informs the UE in NAS to operate in “dual registration” mode.</a:t>
            </a:r>
          </a:p>
          <a:p>
            <a:r>
              <a:rPr lang="en-US" dirty="0" smtClean="0">
                <a:solidFill>
                  <a:srgbClr val="FF0000"/>
                </a:solidFill>
              </a:rPr>
              <a:t>If UE does not support dual registration mode, UE will perform TAU with mapped GUTI which will result in TAU reject. UE will enter EMM-DEREGISTERED state and delete UE all context and perform attach.</a:t>
            </a:r>
          </a:p>
          <a:p>
            <a:endParaRPr lang="en-US" dirty="0"/>
          </a:p>
        </p:txBody>
      </p:sp>
    </p:spTree>
    <p:extLst>
      <p:ext uri="{BB962C8B-B14F-4D97-AF65-F5344CB8AC3E}">
        <p14:creationId xmlns:p14="http://schemas.microsoft.com/office/powerpoint/2010/main" val="8068239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761133" cy="1325563"/>
          </a:xfrm>
        </p:spPr>
        <p:txBody>
          <a:bodyPr>
            <a:normAutofit/>
          </a:bodyPr>
          <a:lstStyle/>
          <a:p>
            <a:r>
              <a:rPr lang="en-US" sz="3200" b="1" dirty="0" smtClean="0">
                <a:solidFill>
                  <a:srgbClr val="FF0000"/>
                </a:solidFill>
              </a:rPr>
              <a:t>With Proposal 3</a:t>
            </a:r>
            <a:endParaRPr lang="en-US" sz="3200" b="1" dirty="0">
              <a:solidFill>
                <a:srgbClr val="FF0000"/>
              </a:solidFill>
            </a:endParaRPr>
          </a:p>
        </p:txBody>
      </p:sp>
      <p:sp>
        <p:nvSpPr>
          <p:cNvPr id="4" name="Content Placeholder 3"/>
          <p:cNvSpPr>
            <a:spLocks noGrp="1"/>
          </p:cNvSpPr>
          <p:nvPr>
            <p:ph sz="half" idx="2"/>
          </p:nvPr>
        </p:nvSpPr>
        <p:spPr>
          <a:xfrm>
            <a:off x="321733" y="1639358"/>
            <a:ext cx="10998200" cy="1493309"/>
          </a:xfrm>
        </p:spPr>
        <p:txBody>
          <a:bodyPr>
            <a:normAutofit fontScale="92500" lnSpcReduction="20000"/>
          </a:bodyPr>
          <a:lstStyle/>
          <a:p>
            <a:r>
              <a:rPr lang="en-US" dirty="0" smtClean="0"/>
              <a:t>Assumption:</a:t>
            </a:r>
          </a:p>
          <a:p>
            <a:pPr lvl="1"/>
            <a:r>
              <a:rPr lang="en-US" dirty="0" smtClean="0"/>
              <a:t>UE advertises its support of dual or single-registration in NAS to network at attach in either EPC or NGC.</a:t>
            </a:r>
          </a:p>
          <a:p>
            <a:pPr lvl="1"/>
            <a:r>
              <a:rPr lang="en-US" dirty="0" smtClean="0"/>
              <a:t>If network does not support </a:t>
            </a:r>
            <a:r>
              <a:rPr lang="en-US" dirty="0" err="1" smtClean="0"/>
              <a:t>Nx</a:t>
            </a:r>
            <a:r>
              <a:rPr lang="en-US" dirty="0" smtClean="0"/>
              <a:t>, during </a:t>
            </a:r>
            <a:r>
              <a:rPr lang="en-US" dirty="0"/>
              <a:t>attach network tells UE to operate in “dual registration” mode</a:t>
            </a:r>
            <a:r>
              <a:rPr lang="en-US" dirty="0" smtClean="0"/>
              <a:t>.</a:t>
            </a:r>
            <a:endParaRPr lang="en-US" dirty="0"/>
          </a:p>
        </p:txBody>
      </p:sp>
      <p:graphicFrame>
        <p:nvGraphicFramePr>
          <p:cNvPr id="5" name="Content Placeholder 3"/>
          <p:cNvGraphicFramePr>
            <a:graphicFrameLocks noGrp="1"/>
          </p:cNvGraphicFramePr>
          <p:nvPr>
            <p:ph sz="half" idx="1"/>
            <p:extLst>
              <p:ext uri="{D42A27DB-BD31-4B8C-83A1-F6EECF244321}">
                <p14:modId xmlns:p14="http://schemas.microsoft.com/office/powerpoint/2010/main" val="1316411951"/>
              </p:ext>
            </p:extLst>
          </p:nvPr>
        </p:nvGraphicFramePr>
        <p:xfrm>
          <a:off x="1930399" y="3159180"/>
          <a:ext cx="6231467" cy="2651760"/>
        </p:xfrm>
        <a:graphic>
          <a:graphicData uri="http://schemas.openxmlformats.org/drawingml/2006/table">
            <a:tbl>
              <a:tblPr firstRow="1" bandRow="1">
                <a:tableStyleId>{5C22544A-7EE6-4342-B048-85BDC9FD1C3A}</a:tableStyleId>
              </a:tblPr>
              <a:tblGrid>
                <a:gridCol w="1589045"/>
                <a:gridCol w="1962885"/>
                <a:gridCol w="2679537"/>
              </a:tblGrid>
              <a:tr h="370840">
                <a:tc>
                  <a:txBody>
                    <a:bodyPr/>
                    <a:lstStyle/>
                    <a:p>
                      <a:r>
                        <a:rPr lang="en-US" sz="1400" dirty="0" smtClean="0">
                          <a:solidFill>
                            <a:schemeClr val="bg1"/>
                          </a:solidFill>
                        </a:rPr>
                        <a:t>(x-Network</a:t>
                      </a:r>
                      <a:r>
                        <a:rPr lang="en-US" sz="1400" baseline="0" dirty="0" smtClean="0">
                          <a:solidFill>
                            <a:schemeClr val="bg1"/>
                          </a:solidFill>
                        </a:rPr>
                        <a:t> support</a:t>
                      </a:r>
                    </a:p>
                    <a:p>
                      <a:r>
                        <a:rPr lang="en-US" sz="1400" baseline="0" dirty="0" smtClean="0">
                          <a:solidFill>
                            <a:schemeClr val="bg1"/>
                          </a:solidFill>
                        </a:rPr>
                        <a:t>y- UE capability)</a:t>
                      </a:r>
                      <a:endParaRPr lang="en-US" sz="1400" dirty="0">
                        <a:solidFill>
                          <a:schemeClr val="bg1"/>
                        </a:solidFill>
                      </a:endParaRPr>
                    </a:p>
                  </a:txBody>
                  <a:tcPr/>
                </a:tc>
                <a:tc>
                  <a:txBody>
                    <a:bodyPr/>
                    <a:lstStyle/>
                    <a:p>
                      <a:pPr algn="ctr"/>
                      <a:r>
                        <a:rPr lang="en-US" dirty="0" smtClean="0">
                          <a:solidFill>
                            <a:srgbClr val="FF0000"/>
                          </a:solidFill>
                        </a:rPr>
                        <a:t>w </a:t>
                      </a:r>
                      <a:r>
                        <a:rPr lang="en-US" dirty="0" err="1" smtClean="0">
                          <a:solidFill>
                            <a:srgbClr val="FF0000"/>
                          </a:solidFill>
                        </a:rPr>
                        <a:t>NGx</a:t>
                      </a:r>
                      <a:endParaRPr lang="en-US" dirty="0">
                        <a:solidFill>
                          <a:srgbClr val="FF0000"/>
                        </a:solidFill>
                      </a:endParaRPr>
                    </a:p>
                  </a:txBody>
                  <a:tcPr/>
                </a:tc>
                <a:tc>
                  <a:txBody>
                    <a:bodyPr/>
                    <a:lstStyle/>
                    <a:p>
                      <a:pPr algn="ctr"/>
                      <a:r>
                        <a:rPr lang="en-US" dirty="0" smtClean="0">
                          <a:solidFill>
                            <a:srgbClr val="FF0000"/>
                          </a:solidFill>
                        </a:rPr>
                        <a:t>w/o </a:t>
                      </a:r>
                      <a:r>
                        <a:rPr lang="en-US" dirty="0" err="1" smtClean="0">
                          <a:solidFill>
                            <a:srgbClr val="FF0000"/>
                          </a:solidFill>
                        </a:rPr>
                        <a:t>NGx</a:t>
                      </a:r>
                      <a:endParaRPr lang="en-US" dirty="0">
                        <a:solidFill>
                          <a:srgbClr val="FF0000"/>
                        </a:solidFill>
                      </a:endParaRPr>
                    </a:p>
                  </a:txBody>
                  <a:tcPr/>
                </a:tc>
              </a:tr>
              <a:tr h="370840">
                <a:tc>
                  <a:txBody>
                    <a:bodyPr/>
                    <a:lstStyle/>
                    <a:p>
                      <a:r>
                        <a:rPr lang="en-US" b="1" dirty="0" smtClean="0"/>
                        <a:t>Single Registration only</a:t>
                      </a:r>
                      <a:endParaRPr lang="en-US" b="1" dirty="0"/>
                    </a:p>
                  </a:txBody>
                  <a:tcPr/>
                </a:tc>
                <a:tc>
                  <a:txBody>
                    <a:bodyPr/>
                    <a:lstStyle/>
                    <a:p>
                      <a:r>
                        <a:rPr lang="en-US" sz="1200" b="1" dirty="0" smtClean="0">
                          <a:solidFill>
                            <a:schemeClr val="tx1">
                              <a:lumMod val="75000"/>
                              <a:lumOff val="25000"/>
                            </a:schemeClr>
                          </a:solidFill>
                        </a:rPr>
                        <a:t>OK</a:t>
                      </a:r>
                      <a:endParaRPr lang="en-US" sz="1200" b="1" baseline="0" dirty="0" smtClean="0">
                        <a:solidFill>
                          <a:schemeClr val="tx1">
                            <a:lumMod val="75000"/>
                            <a:lumOff val="25000"/>
                          </a:schemeClr>
                        </a:solidFill>
                      </a:endParaRPr>
                    </a:p>
                    <a:p>
                      <a:r>
                        <a:rPr lang="en-US" sz="1200" b="1" baseline="0" dirty="0" smtClean="0">
                          <a:solidFill>
                            <a:schemeClr val="tx1">
                              <a:lumMod val="75000"/>
                              <a:lumOff val="25000"/>
                            </a:schemeClr>
                          </a:solidFill>
                        </a:rPr>
                        <a:t>Connected Mode</a:t>
                      </a:r>
                      <a:r>
                        <a:rPr lang="en-US" sz="1200" baseline="0" dirty="0" smtClean="0">
                          <a:solidFill>
                            <a:schemeClr val="tx1">
                              <a:lumMod val="75000"/>
                              <a:lumOff val="25000"/>
                            </a:schemeClr>
                          </a:solidFill>
                        </a:rPr>
                        <a:t>: HO or release-w-redirection </a:t>
                      </a:r>
                    </a:p>
                    <a:p>
                      <a:r>
                        <a:rPr lang="en-US" sz="1200" b="1" baseline="0" dirty="0" smtClean="0">
                          <a:solidFill>
                            <a:schemeClr val="tx1">
                              <a:lumMod val="75000"/>
                              <a:lumOff val="25000"/>
                            </a:schemeClr>
                          </a:solidFill>
                        </a:rPr>
                        <a:t>Idle Mode</a:t>
                      </a:r>
                      <a:r>
                        <a:rPr lang="en-US" sz="1200" baseline="0" dirty="0" smtClean="0">
                          <a:solidFill>
                            <a:schemeClr val="tx1">
                              <a:lumMod val="75000"/>
                              <a:lumOff val="25000"/>
                            </a:schemeClr>
                          </a:solidFill>
                        </a:rPr>
                        <a:t>:  TAU.</a:t>
                      </a:r>
                      <a:endParaRPr lang="en-US" sz="1200" dirty="0">
                        <a:solidFill>
                          <a:schemeClr val="tx1">
                            <a:lumMod val="75000"/>
                            <a:lumOff val="25000"/>
                          </a:schemeClr>
                        </a:solidFill>
                      </a:endParaRPr>
                    </a:p>
                  </a:txBody>
                  <a:tcPr>
                    <a:solidFill>
                      <a:srgbClr val="92D050"/>
                    </a:solidFill>
                  </a:tcPr>
                </a:tc>
                <a:tc>
                  <a:txBody>
                    <a:bodyPr/>
                    <a:lstStyle/>
                    <a:p>
                      <a:r>
                        <a:rPr lang="en-US" sz="1200" b="1" dirty="0" smtClean="0">
                          <a:solidFill>
                            <a:schemeClr val="bg1"/>
                          </a:solidFill>
                        </a:rPr>
                        <a:t> (Q1)</a:t>
                      </a:r>
                      <a:r>
                        <a:rPr lang="en-US" sz="1200" b="1" baseline="0" dirty="0" smtClean="0">
                          <a:solidFill>
                            <a:schemeClr val="bg1"/>
                          </a:solidFill>
                        </a:rPr>
                        <a:t> </a:t>
                      </a:r>
                      <a:r>
                        <a:rPr lang="en-US" sz="1200" b="1" baseline="0" dirty="0" smtClean="0">
                          <a:solidFill>
                            <a:srgbClr val="FF0000"/>
                          </a:solidFill>
                        </a:rPr>
                        <a:t>If UE does not support single registration mode, sessions are deleted at HO.</a:t>
                      </a:r>
                    </a:p>
                    <a:p>
                      <a:r>
                        <a:rPr lang="en-US" sz="1200" b="1" baseline="0" dirty="0" smtClean="0">
                          <a:solidFill>
                            <a:schemeClr val="bg1"/>
                          </a:solidFill>
                        </a:rPr>
                        <a:t>If UE supports dual registration mode,  operation as below</a:t>
                      </a:r>
                    </a:p>
                  </a:txBody>
                  <a:tcPr>
                    <a:solidFill>
                      <a:srgbClr val="92D050"/>
                    </a:solidFill>
                  </a:tcPr>
                </a:tc>
              </a:tr>
              <a:tr h="370840">
                <a:tc>
                  <a:txBody>
                    <a:bodyPr/>
                    <a:lstStyle/>
                    <a:p>
                      <a:r>
                        <a:rPr lang="en-US" b="1" dirty="0" smtClean="0"/>
                        <a:t>Dual Registration only</a:t>
                      </a:r>
                      <a:endParaRPr lang="en-US" b="1" dirty="0"/>
                    </a:p>
                  </a:txBody>
                  <a:tcPr/>
                </a:tc>
                <a:tc>
                  <a:txBody>
                    <a:bodyPr/>
                    <a:lstStyle/>
                    <a:p>
                      <a:r>
                        <a:rPr lang="en-US" sz="1200" dirty="0" smtClean="0"/>
                        <a:t>(Q3)</a:t>
                      </a:r>
                    </a:p>
                    <a:p>
                      <a:r>
                        <a:rPr lang="en-US" sz="1200" dirty="0" smtClean="0"/>
                        <a:t>IGNORE for now.</a:t>
                      </a:r>
                      <a:endParaRPr lang="en-US" sz="1200" dirty="0"/>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IGNORE for now.</a:t>
                      </a:r>
                    </a:p>
                    <a:p>
                      <a:endParaRPr lang="en-US" sz="1200" b="0" dirty="0" smtClean="0">
                        <a:solidFill>
                          <a:srgbClr val="FF0000"/>
                        </a:solidFill>
                      </a:endParaRPr>
                    </a:p>
                  </a:txBody>
                  <a:tcPr>
                    <a:solidFill>
                      <a:schemeClr val="bg1"/>
                    </a:solidFill>
                  </a:tcPr>
                </a:tc>
              </a:tr>
            </a:tbl>
          </a:graphicData>
        </a:graphic>
      </p:graphicFrame>
      <p:sp>
        <p:nvSpPr>
          <p:cNvPr id="3" name="Down Arrow 2"/>
          <p:cNvSpPr/>
          <p:nvPr/>
        </p:nvSpPr>
        <p:spPr>
          <a:xfrm>
            <a:off x="6940446" y="4721902"/>
            <a:ext cx="329784" cy="3897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00814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Interaction of ”Dual Registration” only UE with Network</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00908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190" y="260194"/>
            <a:ext cx="10761133" cy="1325563"/>
          </a:xfrm>
        </p:spPr>
        <p:txBody>
          <a:bodyPr>
            <a:normAutofit/>
          </a:bodyPr>
          <a:lstStyle/>
          <a:p>
            <a:r>
              <a:rPr lang="en-US" sz="3200" dirty="0" smtClean="0"/>
              <a:t>UE modes and Network mode interactions: </a:t>
            </a:r>
            <a:br>
              <a:rPr lang="en-US" sz="3200" dirty="0" smtClean="0"/>
            </a:br>
            <a:r>
              <a:rPr lang="en-US" sz="3200" dirty="0" smtClean="0"/>
              <a:t>Assumption set  from Proposal 3</a:t>
            </a:r>
            <a:endParaRPr lang="en-US" sz="3200" dirty="0"/>
          </a:p>
        </p:txBody>
      </p:sp>
      <p:sp>
        <p:nvSpPr>
          <p:cNvPr id="6" name="Content Placeholder 3"/>
          <p:cNvSpPr txBox="1">
            <a:spLocks/>
          </p:cNvSpPr>
          <p:nvPr/>
        </p:nvSpPr>
        <p:spPr>
          <a:xfrm>
            <a:off x="306743" y="1474467"/>
            <a:ext cx="10998200" cy="14933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t>Assumption:</a:t>
            </a:r>
          </a:p>
          <a:p>
            <a:pPr lvl="1"/>
            <a:r>
              <a:rPr lang="en-US" dirty="0" smtClean="0"/>
              <a:t>UE advertises its support of dual or single-registration in NAS to network at attach in either EPC or NGC.</a:t>
            </a:r>
          </a:p>
          <a:p>
            <a:pPr lvl="1"/>
            <a:r>
              <a:rPr lang="en-US" dirty="0" smtClean="0"/>
              <a:t>If network does not support </a:t>
            </a:r>
            <a:r>
              <a:rPr lang="en-US" dirty="0" err="1" smtClean="0"/>
              <a:t>Nx</a:t>
            </a:r>
            <a:r>
              <a:rPr lang="en-US" dirty="0" smtClean="0"/>
              <a:t>, during attach network tells UE to operate in “dual registration” mode.</a:t>
            </a:r>
            <a:endParaRPr lang="en-US" dirty="0"/>
          </a:p>
        </p:txBody>
      </p:sp>
      <p:graphicFrame>
        <p:nvGraphicFramePr>
          <p:cNvPr id="7" name="Content Placeholder 3"/>
          <p:cNvGraphicFramePr>
            <a:graphicFrameLocks noGrp="1"/>
          </p:cNvGraphicFramePr>
          <p:nvPr>
            <p:ph sz="half" idx="1"/>
            <p:extLst>
              <p:ext uri="{D42A27DB-BD31-4B8C-83A1-F6EECF244321}">
                <p14:modId xmlns:p14="http://schemas.microsoft.com/office/powerpoint/2010/main" val="2019195037"/>
              </p:ext>
            </p:extLst>
          </p:nvPr>
        </p:nvGraphicFramePr>
        <p:xfrm>
          <a:off x="2485035" y="3443993"/>
          <a:ext cx="6231467" cy="3108960"/>
        </p:xfrm>
        <a:graphic>
          <a:graphicData uri="http://schemas.openxmlformats.org/drawingml/2006/table">
            <a:tbl>
              <a:tblPr firstRow="1" bandRow="1">
                <a:tableStyleId>{5C22544A-7EE6-4342-B048-85BDC9FD1C3A}</a:tableStyleId>
              </a:tblPr>
              <a:tblGrid>
                <a:gridCol w="1589045"/>
                <a:gridCol w="1962885"/>
                <a:gridCol w="2679537"/>
              </a:tblGrid>
              <a:tr h="370840">
                <a:tc>
                  <a:txBody>
                    <a:bodyPr/>
                    <a:lstStyle/>
                    <a:p>
                      <a:r>
                        <a:rPr lang="en-US" sz="1400" dirty="0" smtClean="0">
                          <a:solidFill>
                            <a:schemeClr val="bg1"/>
                          </a:solidFill>
                        </a:rPr>
                        <a:t>(x-Network</a:t>
                      </a:r>
                      <a:r>
                        <a:rPr lang="en-US" sz="1400" baseline="0" dirty="0" smtClean="0">
                          <a:solidFill>
                            <a:schemeClr val="bg1"/>
                          </a:solidFill>
                        </a:rPr>
                        <a:t> support</a:t>
                      </a:r>
                    </a:p>
                    <a:p>
                      <a:r>
                        <a:rPr lang="en-US" sz="1400" baseline="0" dirty="0" smtClean="0">
                          <a:solidFill>
                            <a:schemeClr val="bg1"/>
                          </a:solidFill>
                        </a:rPr>
                        <a:t>y- UE capability)</a:t>
                      </a:r>
                      <a:endParaRPr lang="en-US" sz="1400" dirty="0">
                        <a:solidFill>
                          <a:schemeClr val="bg1"/>
                        </a:solidFill>
                      </a:endParaRPr>
                    </a:p>
                  </a:txBody>
                  <a:tcPr/>
                </a:tc>
                <a:tc>
                  <a:txBody>
                    <a:bodyPr/>
                    <a:lstStyle/>
                    <a:p>
                      <a:pPr algn="ctr"/>
                      <a:r>
                        <a:rPr lang="en-US" dirty="0" smtClean="0">
                          <a:solidFill>
                            <a:srgbClr val="FF0000"/>
                          </a:solidFill>
                        </a:rPr>
                        <a:t>w </a:t>
                      </a:r>
                      <a:r>
                        <a:rPr lang="en-US" dirty="0" err="1" smtClean="0">
                          <a:solidFill>
                            <a:srgbClr val="FF0000"/>
                          </a:solidFill>
                        </a:rPr>
                        <a:t>NGx</a:t>
                      </a:r>
                      <a:endParaRPr lang="en-US" dirty="0">
                        <a:solidFill>
                          <a:srgbClr val="FF0000"/>
                        </a:solidFill>
                      </a:endParaRPr>
                    </a:p>
                  </a:txBody>
                  <a:tcPr/>
                </a:tc>
                <a:tc>
                  <a:txBody>
                    <a:bodyPr/>
                    <a:lstStyle/>
                    <a:p>
                      <a:pPr algn="ctr"/>
                      <a:r>
                        <a:rPr lang="en-US" dirty="0" smtClean="0">
                          <a:solidFill>
                            <a:srgbClr val="FF0000"/>
                          </a:solidFill>
                        </a:rPr>
                        <a:t>w/o </a:t>
                      </a:r>
                      <a:r>
                        <a:rPr lang="en-US" dirty="0" err="1" smtClean="0">
                          <a:solidFill>
                            <a:srgbClr val="FF0000"/>
                          </a:solidFill>
                        </a:rPr>
                        <a:t>NGx</a:t>
                      </a:r>
                      <a:endParaRPr lang="en-US" dirty="0">
                        <a:solidFill>
                          <a:srgbClr val="FF0000"/>
                        </a:solidFill>
                      </a:endParaRPr>
                    </a:p>
                  </a:txBody>
                  <a:tcPr/>
                </a:tc>
              </a:tr>
              <a:tr h="370840">
                <a:tc>
                  <a:txBody>
                    <a:bodyPr/>
                    <a:lstStyle/>
                    <a:p>
                      <a:r>
                        <a:rPr lang="en-US" b="1" dirty="0" smtClean="0"/>
                        <a:t>Single Registration only</a:t>
                      </a:r>
                      <a:endParaRPr lang="en-US" b="1" dirty="0"/>
                    </a:p>
                  </a:txBody>
                  <a:tcPr/>
                </a:tc>
                <a:tc>
                  <a:txBody>
                    <a:bodyPr/>
                    <a:lstStyle/>
                    <a:p>
                      <a:r>
                        <a:rPr lang="en-US" sz="1200" b="1" dirty="0" smtClean="0">
                          <a:solidFill>
                            <a:schemeClr val="tx1">
                              <a:lumMod val="75000"/>
                              <a:lumOff val="25000"/>
                            </a:schemeClr>
                          </a:solidFill>
                        </a:rPr>
                        <a:t>OK</a:t>
                      </a:r>
                      <a:endParaRPr lang="en-US" sz="1200" b="1" baseline="0" dirty="0" smtClean="0">
                        <a:solidFill>
                          <a:schemeClr val="tx1">
                            <a:lumMod val="75000"/>
                            <a:lumOff val="25000"/>
                          </a:schemeClr>
                        </a:solidFill>
                      </a:endParaRPr>
                    </a:p>
                    <a:p>
                      <a:r>
                        <a:rPr lang="en-US" sz="1200" b="1" baseline="0" dirty="0" smtClean="0">
                          <a:solidFill>
                            <a:schemeClr val="tx1">
                              <a:lumMod val="75000"/>
                              <a:lumOff val="25000"/>
                            </a:schemeClr>
                          </a:solidFill>
                        </a:rPr>
                        <a:t>Connected Mode</a:t>
                      </a:r>
                      <a:r>
                        <a:rPr lang="en-US" sz="1200" baseline="0" dirty="0" smtClean="0">
                          <a:solidFill>
                            <a:schemeClr val="tx1">
                              <a:lumMod val="75000"/>
                              <a:lumOff val="25000"/>
                            </a:schemeClr>
                          </a:solidFill>
                        </a:rPr>
                        <a:t>: HO or release-w-redirection </a:t>
                      </a:r>
                    </a:p>
                    <a:p>
                      <a:r>
                        <a:rPr lang="en-US" sz="1200" b="1" baseline="0" dirty="0" smtClean="0">
                          <a:solidFill>
                            <a:schemeClr val="tx1">
                              <a:lumMod val="75000"/>
                              <a:lumOff val="25000"/>
                            </a:schemeClr>
                          </a:solidFill>
                        </a:rPr>
                        <a:t>Idle Mode</a:t>
                      </a:r>
                      <a:r>
                        <a:rPr lang="en-US" sz="1200" baseline="0" dirty="0" smtClean="0">
                          <a:solidFill>
                            <a:schemeClr val="tx1">
                              <a:lumMod val="75000"/>
                              <a:lumOff val="25000"/>
                            </a:schemeClr>
                          </a:solidFill>
                        </a:rPr>
                        <a:t>:  TAU.</a:t>
                      </a:r>
                      <a:endParaRPr lang="en-US" sz="1200" dirty="0">
                        <a:solidFill>
                          <a:schemeClr val="tx1">
                            <a:lumMod val="75000"/>
                            <a:lumOff val="25000"/>
                          </a:schemeClr>
                        </a:solidFill>
                      </a:endParaRPr>
                    </a:p>
                  </a:txBody>
                  <a:tcPr>
                    <a:solidFill>
                      <a:srgbClr val="92D050"/>
                    </a:solidFill>
                  </a:tcPr>
                </a:tc>
                <a:tc>
                  <a:txBody>
                    <a:bodyPr/>
                    <a:lstStyle/>
                    <a:p>
                      <a:r>
                        <a:rPr lang="en-US" sz="1200" b="1" dirty="0" smtClean="0">
                          <a:solidFill>
                            <a:schemeClr val="bg1"/>
                          </a:solidFill>
                        </a:rPr>
                        <a:t> (Q1)</a:t>
                      </a:r>
                      <a:r>
                        <a:rPr lang="en-US" sz="1200" b="1" baseline="0" dirty="0" smtClean="0">
                          <a:solidFill>
                            <a:schemeClr val="bg1"/>
                          </a:solidFill>
                        </a:rPr>
                        <a:t> </a:t>
                      </a:r>
                      <a:r>
                        <a:rPr lang="en-US" sz="1200" b="1" baseline="0" dirty="0" smtClean="0">
                          <a:solidFill>
                            <a:srgbClr val="FF0000"/>
                          </a:solidFill>
                        </a:rPr>
                        <a:t>If UE does not support dual registration mode, sessions are deleted at HO.</a:t>
                      </a:r>
                    </a:p>
                    <a:p>
                      <a:r>
                        <a:rPr lang="en-US" sz="1200" b="1" baseline="0" dirty="0" smtClean="0">
                          <a:solidFill>
                            <a:schemeClr val="bg1"/>
                          </a:solidFill>
                        </a:rPr>
                        <a:t>If UE supports dual registration mode,  operation as below</a:t>
                      </a:r>
                    </a:p>
                  </a:txBody>
                  <a:tcPr>
                    <a:solidFill>
                      <a:srgbClr val="92D050"/>
                    </a:solidFill>
                  </a:tcPr>
                </a:tc>
              </a:tr>
              <a:tr h="370840">
                <a:tc>
                  <a:txBody>
                    <a:bodyPr/>
                    <a:lstStyle/>
                    <a:p>
                      <a:r>
                        <a:rPr lang="en-US" b="1" dirty="0" smtClean="0"/>
                        <a:t>Dual Registration only</a:t>
                      </a:r>
                      <a:endParaRPr lang="en-US" b="1" dirty="0"/>
                    </a:p>
                  </a:txBody>
                  <a:tcPr/>
                </a:tc>
                <a:tc>
                  <a:txBody>
                    <a:bodyPr/>
                    <a:lstStyle/>
                    <a:p>
                      <a:r>
                        <a:rPr lang="en-US" sz="1200" dirty="0" smtClean="0"/>
                        <a:t>(Q3)</a:t>
                      </a:r>
                    </a:p>
                    <a:p>
                      <a:r>
                        <a:rPr lang="en-US" sz="1200" dirty="0" smtClean="0"/>
                        <a:t>See next slide</a:t>
                      </a:r>
                      <a:endParaRPr lang="en-US" sz="1200" dirty="0"/>
                    </a:p>
                  </a:txBody>
                  <a:tcPr>
                    <a:solidFill>
                      <a:schemeClr val="bg1"/>
                    </a:solidFill>
                  </a:tcPr>
                </a:tc>
                <a:tc>
                  <a:txBody>
                    <a:bodyPr/>
                    <a:lstStyle/>
                    <a:p>
                      <a:r>
                        <a:rPr lang="en-US" sz="1200" b="1" dirty="0" smtClean="0"/>
                        <a:t>OK</a:t>
                      </a:r>
                    </a:p>
                    <a:p>
                      <a:r>
                        <a:rPr lang="en-US" sz="1200" b="1" dirty="0" smtClean="0"/>
                        <a:t>Connected Mode</a:t>
                      </a:r>
                      <a:r>
                        <a:rPr lang="en-US" sz="1200" b="0" dirty="0" smtClean="0"/>
                        <a:t>: No HO.</a:t>
                      </a:r>
                      <a:r>
                        <a:rPr lang="en-US" sz="1200" b="0" baseline="0" dirty="0" smtClean="0"/>
                        <a:t> RRC Release or release w redirection. UE follows idle </a:t>
                      </a:r>
                      <a:r>
                        <a:rPr lang="en-US" sz="1200" b="0" baseline="0" dirty="0" err="1" smtClean="0"/>
                        <a:t>mdoe</a:t>
                      </a:r>
                      <a:r>
                        <a:rPr lang="en-US" sz="1200" b="0" baseline="0" dirty="0" smtClean="0"/>
                        <a:t>.</a:t>
                      </a:r>
                      <a:endParaRPr lang="en-US" sz="1200" b="0" dirty="0" smtClean="0"/>
                    </a:p>
                    <a:p>
                      <a:r>
                        <a:rPr lang="en-US" sz="1200" b="1" dirty="0" smtClean="0"/>
                        <a:t>Idle Mode</a:t>
                      </a:r>
                      <a:r>
                        <a:rPr lang="en-US" sz="1200" b="0" dirty="0" smtClean="0"/>
                        <a:t>: Handover</a:t>
                      </a:r>
                      <a:r>
                        <a:rPr lang="en-US" sz="1200" b="0" baseline="0" dirty="0" smtClean="0"/>
                        <a:t> attach w native ID.</a:t>
                      </a:r>
                      <a:endParaRPr lang="en-US" sz="1200" b="0" dirty="0" smtClean="0">
                        <a:solidFill>
                          <a:srgbClr val="FF0000"/>
                        </a:solidFill>
                      </a:endParaRPr>
                    </a:p>
                    <a:p>
                      <a:endParaRPr lang="en-US" sz="1200" b="0" dirty="0" smtClean="0">
                        <a:solidFill>
                          <a:srgbClr val="FF0000"/>
                        </a:solidFill>
                      </a:endParaRPr>
                    </a:p>
                  </a:txBody>
                  <a:tcPr>
                    <a:solidFill>
                      <a:srgbClr val="92D050"/>
                    </a:solidFill>
                  </a:tcPr>
                </a:tc>
              </a:tr>
            </a:tbl>
          </a:graphicData>
        </a:graphic>
      </p:graphicFrame>
      <p:sp>
        <p:nvSpPr>
          <p:cNvPr id="9" name="Down Arrow 8"/>
          <p:cNvSpPr/>
          <p:nvPr/>
        </p:nvSpPr>
        <p:spPr>
          <a:xfrm>
            <a:off x="7465102" y="4991726"/>
            <a:ext cx="329784" cy="3897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58148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Mismatch Quadrant 3: UE support dual-registration only, Network supports </a:t>
            </a:r>
            <a:r>
              <a:rPr lang="en-US" dirty="0" err="1" smtClean="0"/>
              <a:t>NGx</a:t>
            </a:r>
            <a:endParaRPr lang="en-US" dirty="0"/>
          </a:p>
        </p:txBody>
      </p:sp>
      <p:sp>
        <p:nvSpPr>
          <p:cNvPr id="3" name="Content Placeholder 2"/>
          <p:cNvSpPr>
            <a:spLocks noGrp="1"/>
          </p:cNvSpPr>
          <p:nvPr>
            <p:ph idx="1"/>
          </p:nvPr>
        </p:nvSpPr>
        <p:spPr>
          <a:xfrm>
            <a:off x="838200" y="1690712"/>
            <a:ext cx="10515600" cy="4740067"/>
          </a:xfrm>
        </p:spPr>
        <p:txBody>
          <a:bodyPr>
            <a:normAutofit fontScale="77500" lnSpcReduction="20000"/>
          </a:bodyPr>
          <a:lstStyle/>
          <a:p>
            <a:r>
              <a:rPr lang="en-US" dirty="0" smtClean="0"/>
              <a:t>At NSM bearer setup, network does not provide mapped ESM context since network knows UE operating in “dual registration” mode. </a:t>
            </a:r>
          </a:p>
          <a:p>
            <a:r>
              <a:rPr lang="en-US" dirty="0" smtClean="0"/>
              <a:t>Idle-mode mobility: </a:t>
            </a:r>
            <a:r>
              <a:rPr lang="en-US" b="1" dirty="0" smtClean="0">
                <a:solidFill>
                  <a:srgbClr val="00B050"/>
                </a:solidFill>
              </a:rPr>
              <a:t>OK</a:t>
            </a:r>
          </a:p>
          <a:p>
            <a:pPr lvl="1"/>
            <a:r>
              <a:rPr lang="en-US" dirty="0" smtClean="0"/>
              <a:t>If UE is already registered in EPC: UE will perform an TAU</a:t>
            </a:r>
            <a:r>
              <a:rPr lang="en-US" dirty="0"/>
              <a:t> </a:t>
            </a:r>
            <a:r>
              <a:rPr lang="en-US" dirty="0" smtClean="0"/>
              <a:t>with native 4G GUTI. then do “UE requested PDN connection w handover flag” to move desired PDN connections over to EPC.</a:t>
            </a:r>
          </a:p>
          <a:p>
            <a:pPr lvl="1"/>
            <a:r>
              <a:rPr lang="en-US" dirty="0" smtClean="0"/>
              <a:t>If UE is not registered in EPC: UE performs handover attach and moves desired PDN connections to EPC.</a:t>
            </a:r>
          </a:p>
          <a:p>
            <a:r>
              <a:rPr lang="en-US" dirty="0" smtClean="0"/>
              <a:t>Connected-mode: </a:t>
            </a:r>
            <a:r>
              <a:rPr lang="en-US" b="1" dirty="0" smtClean="0">
                <a:solidFill>
                  <a:srgbClr val="00B050"/>
                </a:solidFill>
              </a:rPr>
              <a:t>OK</a:t>
            </a:r>
          </a:p>
          <a:p>
            <a:pPr lvl="1"/>
            <a:r>
              <a:rPr lang="en-US" dirty="0" smtClean="0"/>
              <a:t>RAN will ask UE to make measurements and report. Assume DR UE supports this. </a:t>
            </a:r>
          </a:p>
          <a:p>
            <a:pPr lvl="2"/>
            <a:r>
              <a:rPr lang="en-US" dirty="0" smtClean="0"/>
              <a:t>A DR UE which does not want network to redirect may not support E-UTRAN measurement reporting in NG-RRC.  </a:t>
            </a:r>
          </a:p>
          <a:p>
            <a:pPr lvl="1"/>
            <a:r>
              <a:rPr lang="en-US" dirty="0" smtClean="0"/>
              <a:t>RAN decides to RRC release-w-redirect. </a:t>
            </a:r>
            <a:endParaRPr lang="en-US" b="1" dirty="0" smtClean="0">
              <a:solidFill>
                <a:srgbClr val="FF0000"/>
              </a:solidFill>
            </a:endParaRPr>
          </a:p>
          <a:p>
            <a:pPr lvl="2"/>
            <a:r>
              <a:rPr lang="en-US" dirty="0" smtClean="0"/>
              <a:t>If DR UE does not support E-UTRAN measurement reporting, the network will just perform RRC release at network edge.</a:t>
            </a:r>
            <a:endParaRPr lang="en-US" dirty="0"/>
          </a:p>
          <a:p>
            <a:pPr lvl="1"/>
            <a:r>
              <a:rPr lang="en-US" dirty="0" smtClean="0"/>
              <a:t>No HO is performed either due to (a) CN providing ”assistance information” to RAN that UE is DR, or (b) UE does not provide support for HO in RRC UE-Radio Capability. However, since UE’s Radio capability is a static capability and UE may decide to operate in “single registration” or “dual registration” mode, it is best for the CN to provide assistance information to RAN stating that UE is operating in dual registration mode and RAN will not attempt HO for the UE.</a:t>
            </a:r>
          </a:p>
        </p:txBody>
      </p:sp>
    </p:spTree>
    <p:extLst>
      <p:ext uri="{BB962C8B-B14F-4D97-AF65-F5344CB8AC3E}">
        <p14:creationId xmlns:p14="http://schemas.microsoft.com/office/powerpoint/2010/main" val="20716899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190" y="260195"/>
            <a:ext cx="10515600" cy="1043950"/>
          </a:xfrm>
        </p:spPr>
        <p:txBody>
          <a:bodyPr/>
          <a:lstStyle/>
          <a:p>
            <a:r>
              <a:rPr lang="en-US" b="1" dirty="0" smtClean="0">
                <a:solidFill>
                  <a:srgbClr val="FF0000"/>
                </a:solidFill>
              </a:rPr>
              <a:t>Proposal 5</a:t>
            </a:r>
            <a:r>
              <a:rPr lang="en-US" dirty="0" smtClean="0"/>
              <a:t>: Overall interworking procedures</a:t>
            </a:r>
            <a:endParaRPr lang="en-US" dirty="0"/>
          </a:p>
        </p:txBody>
      </p:sp>
      <p:sp>
        <p:nvSpPr>
          <p:cNvPr id="5" name="Content Placeholder 3"/>
          <p:cNvSpPr>
            <a:spLocks noGrp="1"/>
          </p:cNvSpPr>
          <p:nvPr>
            <p:ph idx="1"/>
          </p:nvPr>
        </p:nvSpPr>
        <p:spPr>
          <a:xfrm>
            <a:off x="868181" y="1217951"/>
            <a:ext cx="10515600" cy="2004934"/>
          </a:xfrm>
        </p:spPr>
        <p:txBody>
          <a:bodyPr>
            <a:normAutofit fontScale="92500" lnSpcReduction="10000"/>
          </a:bodyPr>
          <a:lstStyle/>
          <a:p>
            <a:r>
              <a:rPr lang="en-US" sz="2400" dirty="0" smtClean="0"/>
              <a:t>Assumptions:</a:t>
            </a:r>
          </a:p>
          <a:p>
            <a:pPr lvl="1"/>
            <a:r>
              <a:rPr lang="en-US" sz="2000" dirty="0"/>
              <a:t>UE advertises its support of dual or single-registration in NAS to network at attach in either EPC or NGC.</a:t>
            </a:r>
          </a:p>
          <a:p>
            <a:pPr lvl="1"/>
            <a:r>
              <a:rPr lang="en-US" sz="2000" dirty="0"/>
              <a:t>If network does not support </a:t>
            </a:r>
            <a:r>
              <a:rPr lang="en-US" sz="2000" dirty="0" err="1"/>
              <a:t>Nx</a:t>
            </a:r>
            <a:r>
              <a:rPr lang="en-US" sz="2000" dirty="0"/>
              <a:t>, during attach network tells UE to operate in “dual registration” mode</a:t>
            </a:r>
            <a:r>
              <a:rPr lang="en-US" sz="2000" dirty="0" smtClean="0"/>
              <a:t>.</a:t>
            </a:r>
          </a:p>
          <a:p>
            <a:pPr lvl="2"/>
            <a:r>
              <a:rPr lang="en-US" sz="1600" dirty="0" smtClean="0"/>
              <a:t>CN provides </a:t>
            </a:r>
            <a:r>
              <a:rPr lang="en-US" sz="1600" dirty="0"/>
              <a:t>assistance information to RAN stating that UE is operating in dual registration mode and RAN will not attempt HO for the UE</a:t>
            </a:r>
            <a:r>
              <a:rPr lang="en-US" sz="1600" dirty="0" smtClean="0"/>
              <a:t>.</a:t>
            </a:r>
            <a:endParaRPr lang="en-US" sz="1600" dirty="0"/>
          </a:p>
        </p:txBody>
      </p:sp>
      <p:graphicFrame>
        <p:nvGraphicFramePr>
          <p:cNvPr id="6" name="Content Placeholder 3"/>
          <p:cNvGraphicFramePr>
            <a:graphicFrameLocks/>
          </p:cNvGraphicFramePr>
          <p:nvPr>
            <p:extLst>
              <p:ext uri="{D42A27DB-BD31-4B8C-83A1-F6EECF244321}">
                <p14:modId xmlns:p14="http://schemas.microsoft.com/office/powerpoint/2010/main" val="65733342"/>
              </p:ext>
            </p:extLst>
          </p:nvPr>
        </p:nvGraphicFramePr>
        <p:xfrm>
          <a:off x="2455055" y="3414013"/>
          <a:ext cx="6231467" cy="3108960"/>
        </p:xfrm>
        <a:graphic>
          <a:graphicData uri="http://schemas.openxmlformats.org/drawingml/2006/table">
            <a:tbl>
              <a:tblPr firstRow="1" bandRow="1">
                <a:tableStyleId>{5C22544A-7EE6-4342-B048-85BDC9FD1C3A}</a:tableStyleId>
              </a:tblPr>
              <a:tblGrid>
                <a:gridCol w="1589045"/>
                <a:gridCol w="1962885"/>
                <a:gridCol w="2679537"/>
              </a:tblGrid>
              <a:tr h="370840">
                <a:tc>
                  <a:txBody>
                    <a:bodyPr/>
                    <a:lstStyle/>
                    <a:p>
                      <a:r>
                        <a:rPr lang="en-US" sz="1400" dirty="0" smtClean="0">
                          <a:solidFill>
                            <a:schemeClr val="bg1"/>
                          </a:solidFill>
                        </a:rPr>
                        <a:t>(x-Network</a:t>
                      </a:r>
                      <a:r>
                        <a:rPr lang="en-US" sz="1400" baseline="0" dirty="0" smtClean="0">
                          <a:solidFill>
                            <a:schemeClr val="bg1"/>
                          </a:solidFill>
                        </a:rPr>
                        <a:t> support</a:t>
                      </a:r>
                    </a:p>
                    <a:p>
                      <a:r>
                        <a:rPr lang="en-US" sz="1400" baseline="0" dirty="0" smtClean="0">
                          <a:solidFill>
                            <a:schemeClr val="bg1"/>
                          </a:solidFill>
                        </a:rPr>
                        <a:t>y- UE capability)</a:t>
                      </a:r>
                      <a:endParaRPr lang="en-US" sz="1400" dirty="0">
                        <a:solidFill>
                          <a:schemeClr val="bg1"/>
                        </a:solidFill>
                      </a:endParaRPr>
                    </a:p>
                  </a:txBody>
                  <a:tcPr/>
                </a:tc>
                <a:tc>
                  <a:txBody>
                    <a:bodyPr/>
                    <a:lstStyle/>
                    <a:p>
                      <a:pPr algn="ctr"/>
                      <a:r>
                        <a:rPr lang="en-US" dirty="0" smtClean="0">
                          <a:solidFill>
                            <a:srgbClr val="FF0000"/>
                          </a:solidFill>
                        </a:rPr>
                        <a:t>w </a:t>
                      </a:r>
                      <a:r>
                        <a:rPr lang="en-US" dirty="0" err="1" smtClean="0">
                          <a:solidFill>
                            <a:srgbClr val="FF0000"/>
                          </a:solidFill>
                        </a:rPr>
                        <a:t>NGx</a:t>
                      </a:r>
                      <a:endParaRPr lang="en-US" dirty="0">
                        <a:solidFill>
                          <a:srgbClr val="FF0000"/>
                        </a:solidFill>
                      </a:endParaRPr>
                    </a:p>
                  </a:txBody>
                  <a:tcPr/>
                </a:tc>
                <a:tc>
                  <a:txBody>
                    <a:bodyPr/>
                    <a:lstStyle/>
                    <a:p>
                      <a:pPr algn="ctr"/>
                      <a:r>
                        <a:rPr lang="en-US" dirty="0" smtClean="0">
                          <a:solidFill>
                            <a:srgbClr val="FF0000"/>
                          </a:solidFill>
                        </a:rPr>
                        <a:t>w/o </a:t>
                      </a:r>
                      <a:r>
                        <a:rPr lang="en-US" dirty="0" err="1" smtClean="0">
                          <a:solidFill>
                            <a:srgbClr val="FF0000"/>
                          </a:solidFill>
                        </a:rPr>
                        <a:t>NGx</a:t>
                      </a:r>
                      <a:endParaRPr lang="en-US" dirty="0">
                        <a:solidFill>
                          <a:srgbClr val="FF0000"/>
                        </a:solidFill>
                      </a:endParaRPr>
                    </a:p>
                  </a:txBody>
                  <a:tcPr/>
                </a:tc>
              </a:tr>
              <a:tr h="370840">
                <a:tc>
                  <a:txBody>
                    <a:bodyPr/>
                    <a:lstStyle/>
                    <a:p>
                      <a:r>
                        <a:rPr lang="en-US" b="1" dirty="0" smtClean="0"/>
                        <a:t>Single Registration only</a:t>
                      </a:r>
                      <a:endParaRPr lang="en-US" b="1" dirty="0"/>
                    </a:p>
                  </a:txBody>
                  <a:tcPr/>
                </a:tc>
                <a:tc>
                  <a:txBody>
                    <a:bodyPr/>
                    <a:lstStyle/>
                    <a:p>
                      <a:r>
                        <a:rPr lang="en-US" sz="1200" b="1" dirty="0" smtClean="0">
                          <a:solidFill>
                            <a:schemeClr val="tx1">
                              <a:lumMod val="75000"/>
                              <a:lumOff val="25000"/>
                            </a:schemeClr>
                          </a:solidFill>
                        </a:rPr>
                        <a:t>OK</a:t>
                      </a:r>
                      <a:endParaRPr lang="en-US" sz="1200" b="1" baseline="0" dirty="0" smtClean="0">
                        <a:solidFill>
                          <a:schemeClr val="tx1">
                            <a:lumMod val="75000"/>
                            <a:lumOff val="25000"/>
                          </a:schemeClr>
                        </a:solidFill>
                      </a:endParaRPr>
                    </a:p>
                    <a:p>
                      <a:r>
                        <a:rPr lang="en-US" sz="1200" b="1" baseline="0" dirty="0" smtClean="0">
                          <a:solidFill>
                            <a:schemeClr val="tx1">
                              <a:lumMod val="75000"/>
                              <a:lumOff val="25000"/>
                            </a:schemeClr>
                          </a:solidFill>
                        </a:rPr>
                        <a:t>Connected Mode</a:t>
                      </a:r>
                      <a:r>
                        <a:rPr lang="en-US" sz="1200" baseline="0" dirty="0" smtClean="0">
                          <a:solidFill>
                            <a:schemeClr val="tx1">
                              <a:lumMod val="75000"/>
                              <a:lumOff val="25000"/>
                            </a:schemeClr>
                          </a:solidFill>
                        </a:rPr>
                        <a:t>: HO or release-w-redirection </a:t>
                      </a:r>
                    </a:p>
                    <a:p>
                      <a:r>
                        <a:rPr lang="en-US" sz="1200" b="1" baseline="0" dirty="0" smtClean="0">
                          <a:solidFill>
                            <a:schemeClr val="tx1">
                              <a:lumMod val="75000"/>
                              <a:lumOff val="25000"/>
                            </a:schemeClr>
                          </a:solidFill>
                        </a:rPr>
                        <a:t>Idle Mode</a:t>
                      </a:r>
                      <a:r>
                        <a:rPr lang="en-US" sz="1200" baseline="0" dirty="0" smtClean="0">
                          <a:solidFill>
                            <a:schemeClr val="tx1">
                              <a:lumMod val="75000"/>
                              <a:lumOff val="25000"/>
                            </a:schemeClr>
                          </a:solidFill>
                        </a:rPr>
                        <a:t>:  TAU.</a:t>
                      </a:r>
                      <a:endParaRPr lang="en-US" sz="1200" dirty="0">
                        <a:solidFill>
                          <a:schemeClr val="tx1">
                            <a:lumMod val="75000"/>
                            <a:lumOff val="25000"/>
                          </a:schemeClr>
                        </a:solidFill>
                      </a:endParaRPr>
                    </a:p>
                  </a:txBody>
                  <a:tcPr>
                    <a:solidFill>
                      <a:srgbClr val="92D050"/>
                    </a:solidFill>
                  </a:tcPr>
                </a:tc>
                <a:tc>
                  <a:txBody>
                    <a:bodyPr/>
                    <a:lstStyle/>
                    <a:p>
                      <a:r>
                        <a:rPr lang="en-US" sz="1200" b="1" dirty="0" smtClean="0">
                          <a:solidFill>
                            <a:schemeClr val="bg1"/>
                          </a:solidFill>
                        </a:rPr>
                        <a:t> (Q1)</a:t>
                      </a:r>
                      <a:r>
                        <a:rPr lang="en-US" sz="1200" b="1" baseline="0" dirty="0" smtClean="0">
                          <a:solidFill>
                            <a:schemeClr val="bg1"/>
                          </a:solidFill>
                        </a:rPr>
                        <a:t> </a:t>
                      </a:r>
                      <a:r>
                        <a:rPr lang="en-US" sz="1200" b="1" baseline="0" dirty="0" smtClean="0">
                          <a:solidFill>
                            <a:srgbClr val="FF0000"/>
                          </a:solidFill>
                        </a:rPr>
                        <a:t>If UE does not support dual registration mode, sessions are deleted at HO.</a:t>
                      </a:r>
                    </a:p>
                    <a:p>
                      <a:r>
                        <a:rPr lang="en-US" sz="1200" b="1" baseline="0" dirty="0" smtClean="0">
                          <a:solidFill>
                            <a:schemeClr val="bg1"/>
                          </a:solidFill>
                        </a:rPr>
                        <a:t>If UE supports dual registration mode,  operation as below</a:t>
                      </a:r>
                    </a:p>
                  </a:txBody>
                  <a:tcPr>
                    <a:solidFill>
                      <a:srgbClr val="92D050"/>
                    </a:solidFill>
                  </a:tcPr>
                </a:tc>
              </a:tr>
              <a:tr h="370840">
                <a:tc>
                  <a:txBody>
                    <a:bodyPr/>
                    <a:lstStyle/>
                    <a:p>
                      <a:r>
                        <a:rPr lang="en-US" b="1" dirty="0" smtClean="0"/>
                        <a:t>Dual Registration only</a:t>
                      </a:r>
                      <a:endParaRPr lang="en-US" b="1" dirty="0"/>
                    </a:p>
                  </a:txBody>
                  <a:tcPr/>
                </a:tc>
                <a:tc>
                  <a:txBody>
                    <a:bodyPr/>
                    <a:lstStyle/>
                    <a:p>
                      <a:r>
                        <a:rPr lang="en-US" sz="1200" dirty="0" smtClean="0"/>
                        <a:t>(Q3) </a:t>
                      </a:r>
                      <a:r>
                        <a:rPr lang="en-US" sz="1200" b="1" dirty="0" smtClean="0"/>
                        <a:t>Connected Mode</a:t>
                      </a:r>
                      <a:r>
                        <a:rPr lang="en-US" sz="1200" b="0" dirty="0" smtClean="0"/>
                        <a:t>: None</a:t>
                      </a:r>
                      <a:r>
                        <a:rPr lang="en-US" sz="1200" b="0" baseline="0" dirty="0" smtClean="0"/>
                        <a:t>. RRC Release</a:t>
                      </a:r>
                      <a:r>
                        <a:rPr lang="en-US" sz="1200" b="0" dirty="0" smtClean="0"/>
                        <a:t> </a:t>
                      </a:r>
                    </a:p>
                    <a:p>
                      <a:r>
                        <a:rPr lang="en-US" sz="1200" b="1" dirty="0" smtClean="0"/>
                        <a:t>Idle Mode</a:t>
                      </a:r>
                      <a:r>
                        <a:rPr lang="en-US" sz="1200" b="0" dirty="0" smtClean="0"/>
                        <a:t>: Handover</a:t>
                      </a:r>
                      <a:r>
                        <a:rPr lang="en-US" sz="1200" b="0" baseline="0" dirty="0" smtClean="0"/>
                        <a:t> attach or TAU based on UE’s EMM/NMM Registration State</a:t>
                      </a:r>
                      <a:endParaRPr lang="en-US" sz="1200" b="0" dirty="0" smtClean="0">
                        <a:solidFill>
                          <a:srgbClr val="FF0000"/>
                        </a:solidFill>
                      </a:endParaRPr>
                    </a:p>
                  </a:txBody>
                  <a:tcPr>
                    <a:solidFill>
                      <a:srgbClr val="92D050"/>
                    </a:solidFill>
                  </a:tcPr>
                </a:tc>
                <a:tc>
                  <a:txBody>
                    <a:bodyPr/>
                    <a:lstStyle/>
                    <a:p>
                      <a:r>
                        <a:rPr lang="en-US" sz="1200" b="1" dirty="0" smtClean="0"/>
                        <a:t>OK</a:t>
                      </a:r>
                    </a:p>
                    <a:p>
                      <a:r>
                        <a:rPr lang="en-US" sz="1200" b="1" dirty="0" smtClean="0"/>
                        <a:t>Connected Mode</a:t>
                      </a:r>
                      <a:r>
                        <a:rPr lang="en-US" sz="1200" b="0" dirty="0" smtClean="0"/>
                        <a:t>: No HO.</a:t>
                      </a:r>
                      <a:r>
                        <a:rPr lang="en-US" sz="1200" b="0" baseline="0" dirty="0" smtClean="0"/>
                        <a:t> RRC Release or release w redirection. UE follows idle </a:t>
                      </a:r>
                      <a:r>
                        <a:rPr lang="en-US" sz="1200" b="0" baseline="0" dirty="0" err="1" smtClean="0"/>
                        <a:t>mdoe</a:t>
                      </a:r>
                      <a:r>
                        <a:rPr lang="en-US" sz="1200" b="0" baseline="0" dirty="0" smtClean="0"/>
                        <a:t>.</a:t>
                      </a:r>
                      <a:endParaRPr lang="en-US" sz="1200" b="0" dirty="0" smtClean="0"/>
                    </a:p>
                    <a:p>
                      <a:r>
                        <a:rPr lang="en-US" sz="1200" b="1" dirty="0" smtClean="0"/>
                        <a:t>Idle Mode</a:t>
                      </a:r>
                      <a:r>
                        <a:rPr lang="en-US" sz="1200" b="0" dirty="0" smtClean="0"/>
                        <a:t>: Handover</a:t>
                      </a:r>
                      <a:r>
                        <a:rPr lang="en-US" sz="1200" b="0" baseline="0" dirty="0" smtClean="0"/>
                        <a:t> attach w native ID.</a:t>
                      </a:r>
                      <a:endParaRPr lang="en-US" sz="1200" b="0" dirty="0" smtClean="0">
                        <a:solidFill>
                          <a:srgbClr val="FF0000"/>
                        </a:solidFill>
                      </a:endParaRPr>
                    </a:p>
                    <a:p>
                      <a:endParaRPr lang="en-US" sz="1200" b="0" dirty="0" smtClean="0">
                        <a:solidFill>
                          <a:srgbClr val="FF0000"/>
                        </a:solidFill>
                      </a:endParaRPr>
                    </a:p>
                  </a:txBody>
                  <a:tcPr>
                    <a:solidFill>
                      <a:srgbClr val="92D050"/>
                    </a:solidFill>
                  </a:tcPr>
                </a:tc>
              </a:tr>
            </a:tbl>
          </a:graphicData>
        </a:graphic>
      </p:graphicFrame>
      <p:sp>
        <p:nvSpPr>
          <p:cNvPr id="7" name="Down Arrow 6"/>
          <p:cNvSpPr/>
          <p:nvPr/>
        </p:nvSpPr>
        <p:spPr>
          <a:xfrm>
            <a:off x="7465102" y="4991726"/>
            <a:ext cx="329784" cy="3897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4888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Overall Procedure</a:t>
            </a:r>
            <a:endParaRPr lang="en-US" dirty="0"/>
          </a:p>
        </p:txBody>
      </p:sp>
      <p:sp>
        <p:nvSpPr>
          <p:cNvPr id="3" name="Content Placeholder 2"/>
          <p:cNvSpPr>
            <a:spLocks noGrp="1"/>
          </p:cNvSpPr>
          <p:nvPr>
            <p:ph sz="half" idx="1"/>
          </p:nvPr>
        </p:nvSpPr>
        <p:spPr/>
        <p:txBody>
          <a:bodyPr>
            <a:normAutofit fontScale="77500" lnSpcReduction="20000"/>
          </a:bodyPr>
          <a:lstStyle/>
          <a:p>
            <a:pPr marL="514350" indent="-514350">
              <a:buFont typeface="+mj-lt"/>
              <a:buAutoNum type="arabicPeriod"/>
            </a:pPr>
            <a:r>
              <a:rPr lang="en-US" dirty="0" smtClean="0"/>
              <a:t>UE when it attaches to NGC, states whether it supports “single registration” mode or ”dual registration” mode in NAS message</a:t>
            </a:r>
            <a:r>
              <a:rPr lang="en-US" dirty="0" smtClean="0"/>
              <a:t>.</a:t>
            </a:r>
          </a:p>
          <a:p>
            <a:pPr marL="971550" lvl="1" indent="-514350">
              <a:buFont typeface="+mj-lt"/>
              <a:buAutoNum type="arabicPeriod"/>
            </a:pPr>
            <a:r>
              <a:rPr lang="en-US" dirty="0" smtClean="0"/>
              <a:t>This exchange can occur in any registration (attach, TAU) and the response should be valid PLMN wide or until next update by network.</a:t>
            </a:r>
            <a:endParaRPr lang="en-US" dirty="0" smtClean="0"/>
          </a:p>
          <a:p>
            <a:pPr marL="514350" indent="-514350">
              <a:buFont typeface="+mj-lt"/>
              <a:buAutoNum type="arabicPeriod"/>
            </a:pPr>
            <a:r>
              <a:rPr lang="en-US" dirty="0" smtClean="0"/>
              <a:t>The </a:t>
            </a:r>
            <a:r>
              <a:rPr lang="en-US" dirty="0" smtClean="0"/>
              <a:t>AMF based on whether it supports </a:t>
            </a:r>
            <a:r>
              <a:rPr lang="en-US" dirty="0" err="1" smtClean="0"/>
              <a:t>Nx</a:t>
            </a:r>
            <a:r>
              <a:rPr lang="en-US" dirty="0" smtClean="0"/>
              <a:t>, selects which mode to use. If no </a:t>
            </a:r>
            <a:r>
              <a:rPr lang="en-US" dirty="0" err="1" smtClean="0"/>
              <a:t>Nx</a:t>
            </a:r>
            <a:r>
              <a:rPr lang="en-US" dirty="0" smtClean="0"/>
              <a:t> then no support of single registration. AMF specifies mode to the UE in NAS reply. </a:t>
            </a:r>
            <a:r>
              <a:rPr lang="en-US" dirty="0" smtClean="0"/>
              <a:t> The selected mode is applicable PLMN wide and valid until network changes this in subsequent update (should not occur often).</a:t>
            </a:r>
            <a:endParaRPr lang="en-US" dirty="0" smtClean="0"/>
          </a:p>
        </p:txBody>
      </p:sp>
      <p:sp>
        <p:nvSpPr>
          <p:cNvPr id="4" name="Content Placeholder 3"/>
          <p:cNvSpPr>
            <a:spLocks noGrp="1"/>
          </p:cNvSpPr>
          <p:nvPr>
            <p:ph sz="half" idx="2"/>
          </p:nvPr>
        </p:nvSpPr>
        <p:spPr/>
        <p:txBody>
          <a:bodyPr>
            <a:normAutofit fontScale="77500" lnSpcReduction="20000"/>
          </a:bodyPr>
          <a:lstStyle/>
          <a:p>
            <a:r>
              <a:rPr lang="en-US" dirty="0" smtClean="0"/>
              <a:t>Single registration Mode</a:t>
            </a:r>
          </a:p>
          <a:p>
            <a:pPr lvl="1"/>
            <a:r>
              <a:rPr lang="en-US" dirty="0"/>
              <a:t>D</a:t>
            </a:r>
            <a:r>
              <a:rPr lang="en-US" dirty="0" smtClean="0"/>
              <a:t>escribe both UE and network behavior</a:t>
            </a:r>
          </a:p>
          <a:p>
            <a:r>
              <a:rPr lang="en-US" dirty="0" smtClean="0"/>
              <a:t>Dual Registration Mode</a:t>
            </a:r>
          </a:p>
          <a:p>
            <a:pPr lvl="1"/>
            <a:r>
              <a:rPr lang="en-US" dirty="0" smtClean="0"/>
              <a:t>Describe both UE and network behavior.</a:t>
            </a:r>
            <a:endParaRPr lang="en-US" dirty="0"/>
          </a:p>
        </p:txBody>
      </p:sp>
    </p:spTree>
    <p:extLst>
      <p:ext uri="{BB962C8B-B14F-4D97-AF65-F5344CB8AC3E}">
        <p14:creationId xmlns:p14="http://schemas.microsoft.com/office/powerpoint/2010/main" val="1898392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Assumptions for the slide-set</a:t>
            </a:r>
            <a:endParaRPr lang="en-US" dirty="0"/>
          </a:p>
        </p:txBody>
      </p:sp>
      <p:sp>
        <p:nvSpPr>
          <p:cNvPr id="3" name="Content Placeholder 2"/>
          <p:cNvSpPr>
            <a:spLocks noGrp="1"/>
          </p:cNvSpPr>
          <p:nvPr>
            <p:ph idx="1"/>
          </p:nvPr>
        </p:nvSpPr>
        <p:spPr/>
        <p:txBody>
          <a:bodyPr/>
          <a:lstStyle/>
          <a:p>
            <a:r>
              <a:rPr lang="en-US" dirty="0" smtClean="0"/>
              <a:t>UE supports both S1 mode (EPC NAS procedures) and N1 mode (NGC NAS procedures)</a:t>
            </a:r>
          </a:p>
        </p:txBody>
      </p:sp>
    </p:spTree>
    <p:extLst>
      <p:ext uri="{BB962C8B-B14F-4D97-AF65-F5344CB8AC3E}">
        <p14:creationId xmlns:p14="http://schemas.microsoft.com/office/powerpoint/2010/main" val="4599686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Backup</a:t>
            </a:r>
            <a:endParaRPr lang="en-US" dirty="0"/>
          </a:p>
        </p:txBody>
      </p:sp>
      <p:sp>
        <p:nvSpPr>
          <p:cNvPr id="3" name="Subtitle 2"/>
          <p:cNvSpPr>
            <a:spLocks noGrp="1"/>
          </p:cNvSpPr>
          <p:nvPr>
            <p:ph type="subTitle" idx="1"/>
          </p:nvPr>
        </p:nvSpPr>
        <p:spPr/>
        <p:txBody>
          <a:bodyPr/>
          <a:lstStyle/>
          <a:p>
            <a:r>
              <a:rPr lang="en-US" dirty="0" smtClean="0"/>
              <a:t>Will be removed before final submission</a:t>
            </a:r>
            <a:endParaRPr lang="en-US" dirty="0"/>
          </a:p>
        </p:txBody>
      </p:sp>
    </p:spTree>
    <p:extLst>
      <p:ext uri="{BB962C8B-B14F-4D97-AF65-F5344CB8AC3E}">
        <p14:creationId xmlns:p14="http://schemas.microsoft.com/office/powerpoint/2010/main" val="1582036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What does support of “single registration” imply.</a:t>
            </a:r>
            <a:endParaRPr lang="en-US" sz="4000" dirty="0"/>
          </a:p>
        </p:txBody>
      </p:sp>
      <p:sp>
        <p:nvSpPr>
          <p:cNvPr id="3" name="Content Placeholder 2"/>
          <p:cNvSpPr>
            <a:spLocks noGrp="1"/>
          </p:cNvSpPr>
          <p:nvPr>
            <p:ph idx="1"/>
          </p:nvPr>
        </p:nvSpPr>
        <p:spPr/>
        <p:txBody>
          <a:bodyPr>
            <a:normAutofit lnSpcReduction="10000"/>
          </a:bodyPr>
          <a:lstStyle/>
          <a:p>
            <a:r>
              <a:rPr lang="en-US" dirty="0" smtClean="0"/>
              <a:t>What does single-registration require?</a:t>
            </a:r>
          </a:p>
          <a:p>
            <a:pPr lvl="1"/>
            <a:r>
              <a:rPr lang="en-US" dirty="0"/>
              <a:t>A</a:t>
            </a:r>
            <a:r>
              <a:rPr lang="en-US" dirty="0" smtClean="0"/>
              <a:t>bility to map security context between 5GC and EPC</a:t>
            </a:r>
          </a:p>
          <a:p>
            <a:pPr lvl="2"/>
            <a:r>
              <a:rPr lang="en-US" dirty="0" smtClean="0"/>
              <a:t>5G-GUTI to GUTI mapping. Security context mapping. </a:t>
            </a:r>
          </a:p>
          <a:p>
            <a:pPr lvl="1"/>
            <a:r>
              <a:rPr lang="en-US" dirty="0" smtClean="0"/>
              <a:t>Ability to map between NSM and ESM contexts</a:t>
            </a:r>
          </a:p>
          <a:p>
            <a:pPr lvl="2"/>
            <a:r>
              <a:rPr lang="en-US" dirty="0" smtClean="0"/>
              <a:t>Mapping provided by the network</a:t>
            </a:r>
          </a:p>
          <a:p>
            <a:pPr lvl="1"/>
            <a:r>
              <a:rPr lang="en-US" dirty="0" smtClean="0"/>
              <a:t>EMM-NMM registration machine coordination.</a:t>
            </a:r>
          </a:p>
          <a:p>
            <a:pPr lvl="1"/>
            <a:r>
              <a:rPr lang="en-US" dirty="0" smtClean="0"/>
              <a:t>Support for “gap based” IRAT measurements and reporting to RAN for IRAT mobility (handover or release with redirection).</a:t>
            </a:r>
          </a:p>
          <a:p>
            <a:pPr lvl="1"/>
            <a:r>
              <a:rPr lang="en-US" dirty="0"/>
              <a:t>NOTE: Support for HO procedure is </a:t>
            </a:r>
            <a:r>
              <a:rPr lang="en-US" dirty="0" smtClean="0"/>
              <a:t>optional in UE</a:t>
            </a:r>
            <a:endParaRPr lang="en-US" dirty="0"/>
          </a:p>
          <a:p>
            <a:pPr lvl="2"/>
            <a:r>
              <a:rPr lang="en-US" dirty="0"/>
              <a:t>This can be part of radio capability. If UE and network supports </a:t>
            </a:r>
            <a:r>
              <a:rPr lang="en-US" dirty="0" smtClean="0"/>
              <a:t>HO, </a:t>
            </a:r>
            <a:r>
              <a:rPr lang="en-US" dirty="0"/>
              <a:t>HO is performed otherwise RAN performs RRC Release with redirection</a:t>
            </a:r>
            <a:r>
              <a:rPr lang="en-US" dirty="0" smtClean="0"/>
              <a:t>. Signaled as part of “feature group indicators” in RRC.</a:t>
            </a:r>
          </a:p>
          <a:p>
            <a:pPr lvl="2"/>
            <a:r>
              <a:rPr lang="en-US" dirty="0" smtClean="0"/>
              <a:t>UEs that support voice shall also support HO.</a:t>
            </a:r>
          </a:p>
        </p:txBody>
      </p:sp>
    </p:spTree>
    <p:extLst>
      <p:ext uri="{BB962C8B-B14F-4D97-AF65-F5344CB8AC3E}">
        <p14:creationId xmlns:p14="http://schemas.microsoft.com/office/powerpoint/2010/main" val="1539807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Should support/no-support of </a:t>
            </a:r>
            <a:r>
              <a:rPr lang="en-US" sz="3200" b="1" dirty="0" err="1" smtClean="0"/>
              <a:t>Nx</a:t>
            </a:r>
            <a:r>
              <a:rPr lang="en-US" sz="3200" b="1" dirty="0" smtClean="0"/>
              <a:t> be PLMN wide (only in attach) or TA-basis (in each TAU)?</a:t>
            </a:r>
            <a:endParaRPr lang="en-US" sz="3200" b="1" dirty="0"/>
          </a:p>
        </p:txBody>
      </p:sp>
      <p:sp>
        <p:nvSpPr>
          <p:cNvPr id="3" name="Content Placeholder 2"/>
          <p:cNvSpPr>
            <a:spLocks noGrp="1"/>
          </p:cNvSpPr>
          <p:nvPr>
            <p:ph idx="1"/>
          </p:nvPr>
        </p:nvSpPr>
        <p:spPr/>
        <p:txBody>
          <a:bodyPr/>
          <a:lstStyle/>
          <a:p>
            <a:r>
              <a:rPr lang="en-US" dirty="0" smtClean="0"/>
              <a:t>The support of </a:t>
            </a:r>
            <a:r>
              <a:rPr lang="en-US" dirty="0" err="1" smtClean="0"/>
              <a:t>Nx</a:t>
            </a:r>
            <a:r>
              <a:rPr lang="en-US" dirty="0" smtClean="0"/>
              <a:t> provided on TA-basis can only provide </a:t>
            </a:r>
            <a:r>
              <a:rPr lang="en-US" dirty="0" err="1" smtClean="0"/>
              <a:t>Nx</a:t>
            </a:r>
            <a:r>
              <a:rPr lang="en-US" dirty="0" smtClean="0"/>
              <a:t> connectivity to </a:t>
            </a:r>
            <a:r>
              <a:rPr lang="en-US" dirty="0" err="1" smtClean="0"/>
              <a:t>neigbhouring</a:t>
            </a:r>
            <a:r>
              <a:rPr lang="en-US" dirty="0" smtClean="0"/>
              <a:t> </a:t>
            </a:r>
            <a:r>
              <a:rPr lang="en-US" dirty="0" err="1" smtClean="0"/>
              <a:t>MMEs.</a:t>
            </a:r>
            <a:r>
              <a:rPr lang="en-US" dirty="0" smtClean="0"/>
              <a:t> The UE in idle-mode can go via a tunnel and appear in a totally different geographical area, </a:t>
            </a:r>
            <a:r>
              <a:rPr lang="en-US" dirty="0" err="1" smtClean="0"/>
              <a:t>i.e</a:t>
            </a:r>
            <a:r>
              <a:rPr lang="en-US" dirty="0" smtClean="0"/>
              <a:t> MME service area which does not have </a:t>
            </a:r>
            <a:r>
              <a:rPr lang="en-US" dirty="0" err="1" smtClean="0"/>
              <a:t>Nx</a:t>
            </a:r>
            <a:r>
              <a:rPr lang="en-US" dirty="0" smtClean="0"/>
              <a:t> connectivity to the source AMF. The serving MME may not have </a:t>
            </a:r>
            <a:r>
              <a:rPr lang="en-US" dirty="0" err="1" smtClean="0"/>
              <a:t>Nx</a:t>
            </a:r>
            <a:r>
              <a:rPr lang="en-US" dirty="0" smtClean="0"/>
              <a:t> with the source AMF. The UE will perform TAU, which will fail even though the source AMF provided indication that </a:t>
            </a:r>
            <a:r>
              <a:rPr lang="en-US" dirty="0" err="1" smtClean="0"/>
              <a:t>Nx</a:t>
            </a:r>
            <a:r>
              <a:rPr lang="en-US" dirty="0" smtClean="0"/>
              <a:t> is supported.</a:t>
            </a:r>
          </a:p>
          <a:p>
            <a:r>
              <a:rPr lang="en-US" b="1" dirty="0" smtClean="0">
                <a:solidFill>
                  <a:srgbClr val="FF0000"/>
                </a:solidFill>
              </a:rPr>
              <a:t>Proposal: Support/no-support of </a:t>
            </a:r>
            <a:r>
              <a:rPr lang="en-US" b="1" dirty="0" err="1" smtClean="0">
                <a:solidFill>
                  <a:srgbClr val="FF0000"/>
                </a:solidFill>
              </a:rPr>
              <a:t>Nx</a:t>
            </a:r>
            <a:r>
              <a:rPr lang="en-US" b="1" dirty="0" smtClean="0">
                <a:solidFill>
                  <a:srgbClr val="FF0000"/>
                </a:solidFill>
              </a:rPr>
              <a:t> should be PLMN wide.</a:t>
            </a:r>
          </a:p>
          <a:p>
            <a:pPr lvl="1"/>
            <a:r>
              <a:rPr lang="en-US" dirty="0" smtClean="0"/>
              <a:t>NOTE: We do not believe indication of support of </a:t>
            </a:r>
            <a:r>
              <a:rPr lang="en-US" dirty="0" err="1" smtClean="0"/>
              <a:t>Nx</a:t>
            </a:r>
            <a:r>
              <a:rPr lang="en-US" dirty="0" smtClean="0"/>
              <a:t> is needed to be provided to UE.</a:t>
            </a:r>
            <a:endParaRPr lang="en-US" dirty="0"/>
          </a:p>
        </p:txBody>
      </p:sp>
      <p:sp>
        <p:nvSpPr>
          <p:cNvPr id="4" name="Rectangle 3"/>
          <p:cNvSpPr/>
          <p:nvPr/>
        </p:nvSpPr>
        <p:spPr>
          <a:xfrm rot="19019028">
            <a:off x="9519185" y="336357"/>
            <a:ext cx="2794387" cy="1754326"/>
          </a:xfrm>
          <a:prstGeom prst="rect">
            <a:avLst/>
          </a:prstGeom>
          <a:noFill/>
        </p:spPr>
        <p:txBody>
          <a:bodyPr wrap="square" lIns="91440" tIns="45720" rIns="91440" bIns="45720">
            <a:spAutoFit/>
          </a:bodyPr>
          <a:lstStyle/>
          <a:p>
            <a:pPr algn="ctr"/>
            <a:r>
              <a:rPr lang="en-US" sz="5400" b="0" cap="none" spc="0" smtClean="0">
                <a:ln w="0">
                  <a:solidFill>
                    <a:srgbClr val="FF0000"/>
                  </a:solidFill>
                </a:ln>
                <a:solidFill>
                  <a:schemeClr val="tx1"/>
                </a:solidFill>
                <a:effectLst>
                  <a:outerShdw blurRad="38100" dist="19050" dir="2700000" algn="tl" rotWithShape="0">
                    <a:schemeClr val="dk1">
                      <a:alpha val="40000"/>
                    </a:schemeClr>
                  </a:outerShdw>
                </a:effectLst>
              </a:rPr>
              <a:t>NOT NEEDED</a:t>
            </a:r>
            <a:endParaRPr lang="en-US" sz="5400" b="0" cap="none" spc="0" dirty="0">
              <a:ln w="0">
                <a:solidFill>
                  <a:srgbClr val="FF0000"/>
                </a:solidFill>
              </a:ln>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173133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t>Purpose: Answer questions for interworking in S2-170590 (SA2-118AH).</a:t>
            </a:r>
            <a:br>
              <a:rPr lang="en-US" sz="2800" b="1" dirty="0" smtClean="0"/>
            </a:br>
            <a:r>
              <a:rPr lang="en-US" sz="2800" b="1" dirty="0" smtClean="0"/>
              <a:t>Propose principle level agreements</a:t>
            </a:r>
            <a:endParaRPr lang="en-US" sz="2800" b="1" dirty="0"/>
          </a:p>
        </p:txBody>
      </p:sp>
      <p:sp>
        <p:nvSpPr>
          <p:cNvPr id="3" name="Content Placeholder 2"/>
          <p:cNvSpPr>
            <a:spLocks noGrp="1"/>
          </p:cNvSpPr>
          <p:nvPr>
            <p:ph idx="1"/>
          </p:nvPr>
        </p:nvSpPr>
        <p:spPr/>
        <p:txBody>
          <a:bodyPr/>
          <a:lstStyle/>
          <a:p>
            <a:r>
              <a:rPr lang="en-US" dirty="0" smtClean="0"/>
              <a:t>Does the UE need to advertise its “single registration” and ”dual registration” capabilities to the network</a:t>
            </a:r>
          </a:p>
          <a:p>
            <a:pPr lvl="1"/>
            <a:r>
              <a:rPr lang="en-US" dirty="0" smtClean="0"/>
              <a:t>Shall the UE always support “single registration” capability?</a:t>
            </a:r>
          </a:p>
          <a:p>
            <a:r>
              <a:rPr lang="en-US" dirty="0" smtClean="0"/>
              <a:t>Does the network need to advertise </a:t>
            </a:r>
            <a:r>
              <a:rPr lang="en-US" dirty="0" err="1" smtClean="0"/>
              <a:t>NGx</a:t>
            </a:r>
            <a:r>
              <a:rPr lang="en-US" dirty="0" smtClean="0"/>
              <a:t> is supported or not?</a:t>
            </a:r>
          </a:p>
          <a:p>
            <a:pPr lvl="1"/>
            <a:r>
              <a:rPr lang="en-US" dirty="0" smtClean="0"/>
              <a:t>Is the advertisement PLMN-wide or only registration-area wide only?</a:t>
            </a:r>
          </a:p>
          <a:p>
            <a:r>
              <a:rPr lang="en-US" dirty="0" smtClean="0"/>
              <a:t>How is the final mode of operation selected between UE and network? What are the procedures followed.</a:t>
            </a:r>
            <a:endParaRPr lang="en-US" dirty="0"/>
          </a:p>
        </p:txBody>
      </p:sp>
    </p:spTree>
    <p:extLst>
      <p:ext uri="{BB962C8B-B14F-4D97-AF65-F5344CB8AC3E}">
        <p14:creationId xmlns:p14="http://schemas.microsoft.com/office/powerpoint/2010/main" val="19408715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Registration” Mode UE</a:t>
            </a:r>
            <a:endParaRPr lang="en-US" dirty="0"/>
          </a:p>
        </p:txBody>
      </p:sp>
      <p:sp>
        <p:nvSpPr>
          <p:cNvPr id="3" name="Content Placeholder 2"/>
          <p:cNvSpPr>
            <a:spLocks noGrp="1"/>
          </p:cNvSpPr>
          <p:nvPr>
            <p:ph idx="1"/>
          </p:nvPr>
        </p:nvSpPr>
        <p:spPr>
          <a:xfrm>
            <a:off x="648195" y="4560124"/>
            <a:ext cx="10515600" cy="1855666"/>
          </a:xfrm>
        </p:spPr>
        <p:txBody>
          <a:bodyPr>
            <a:normAutofit/>
          </a:bodyPr>
          <a:lstStyle/>
          <a:p>
            <a:r>
              <a:rPr lang="en-GB" sz="1800" dirty="0"/>
              <a:t>In single-registration mode, UE has only one active MM state machine and is either in N1 mode or in S1 mode (when connected to 5GC or EPC, respectively). Similarly, the network keeps only one active MM state machine that is synchronised with the MM state machine in the UE and is located in either the AMF or in </a:t>
            </a:r>
            <a:r>
              <a:rPr lang="en-GB" sz="1800" dirty="0" smtClean="0"/>
              <a:t>the MME. </a:t>
            </a:r>
            <a:r>
              <a:rPr lang="en-GB" sz="1800" dirty="0"/>
              <a:t>UE </a:t>
            </a:r>
            <a:r>
              <a:rPr lang="en-US" sz="1800" dirty="0"/>
              <a:t>maintains </a:t>
            </a:r>
            <a:r>
              <a:rPr lang="en-US" sz="1800" i="1" dirty="0">
                <a:solidFill>
                  <a:srgbClr val="FF0000"/>
                </a:solidFill>
              </a:rPr>
              <a:t>one common registration </a:t>
            </a:r>
            <a:r>
              <a:rPr lang="en-US" sz="1800" dirty="0"/>
              <a:t>for EMM and NMM indicating whether the UE is registered for packet services or not.</a:t>
            </a:r>
            <a:r>
              <a:rPr lang="en-GB" sz="1800" dirty="0" smtClean="0"/>
              <a:t> </a:t>
            </a:r>
          </a:p>
        </p:txBody>
      </p:sp>
      <p:sp>
        <p:nvSpPr>
          <p:cNvPr id="4" name="Rectangle 3"/>
          <p:cNvSpPr/>
          <p:nvPr/>
        </p:nvSpPr>
        <p:spPr>
          <a:xfrm>
            <a:off x="3269723" y="2374059"/>
            <a:ext cx="1108710" cy="7556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Rectangle 4"/>
          <p:cNvSpPr/>
          <p:nvPr/>
        </p:nvSpPr>
        <p:spPr>
          <a:xfrm>
            <a:off x="4378433" y="2374059"/>
            <a:ext cx="1108710" cy="7556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 name="Rectangle 5"/>
          <p:cNvSpPr/>
          <p:nvPr/>
        </p:nvSpPr>
        <p:spPr>
          <a:xfrm>
            <a:off x="4630528" y="2222928"/>
            <a:ext cx="655320" cy="152523"/>
          </a:xfrm>
          <a:prstGeom prst="rect">
            <a:avLst/>
          </a:prstGeom>
          <a:solidFill>
            <a:schemeClr val="accent6">
              <a:lumMod val="40000"/>
              <a:lumOff val="6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900" kern="1200" dirty="0" smtClean="0">
                <a:solidFill>
                  <a:srgbClr val="FFFFFF"/>
                </a:solidFill>
                <a:effectLst/>
                <a:ea typeface="Times New Roman" charset="0"/>
                <a:cs typeface="Times New Roman" charset="0"/>
              </a:rPr>
              <a:t>5G </a:t>
            </a:r>
            <a:r>
              <a:rPr lang="en-US" sz="900" kern="1200" dirty="0">
                <a:solidFill>
                  <a:srgbClr val="FFFFFF"/>
                </a:solidFill>
                <a:effectLst/>
                <a:ea typeface="Times New Roman" charset="0"/>
                <a:cs typeface="Times New Roman" charset="0"/>
              </a:rPr>
              <a:t>Radio</a:t>
            </a:r>
            <a:endParaRPr lang="en-US" sz="1100" dirty="0">
              <a:effectLst/>
              <a:latin typeface="Times New Roman" charset="0"/>
              <a:ea typeface="Times New Roman" charset="0"/>
            </a:endParaRPr>
          </a:p>
        </p:txBody>
      </p:sp>
      <p:sp>
        <p:nvSpPr>
          <p:cNvPr id="7" name="Rectangle 6"/>
          <p:cNvSpPr/>
          <p:nvPr/>
        </p:nvSpPr>
        <p:spPr>
          <a:xfrm>
            <a:off x="3471653" y="2222928"/>
            <a:ext cx="1110286" cy="1525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000000"/>
                </a:solidFill>
                <a:effectLst/>
                <a:ea typeface="Times New Roman" charset="0"/>
                <a:cs typeface="Times New Roman" charset="0"/>
              </a:rPr>
              <a:t>4G Radio</a:t>
            </a:r>
            <a:endParaRPr lang="en-US" sz="1200">
              <a:effectLst/>
              <a:latin typeface="Times New Roman" charset="0"/>
              <a:ea typeface="Times New Roman" charset="0"/>
            </a:endParaRPr>
          </a:p>
        </p:txBody>
      </p:sp>
      <p:sp>
        <p:nvSpPr>
          <p:cNvPr id="8" name="Oval 7"/>
          <p:cNvSpPr/>
          <p:nvPr/>
        </p:nvSpPr>
        <p:spPr>
          <a:xfrm>
            <a:off x="3370688" y="2626154"/>
            <a:ext cx="352425" cy="251460"/>
          </a:xfrm>
          <a:prstGeom prst="ellipse">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000000"/>
                </a:solidFill>
                <a:effectLst/>
                <a:ea typeface="Times New Roman" charset="0"/>
                <a:cs typeface="Times New Roman" charset="0"/>
              </a:rPr>
              <a:t>EMM</a:t>
            </a:r>
            <a:endParaRPr lang="en-US" sz="1200">
              <a:effectLst/>
              <a:latin typeface="Times New Roman" charset="0"/>
              <a:ea typeface="Times New Roman" charset="0"/>
            </a:endParaRPr>
          </a:p>
        </p:txBody>
      </p:sp>
      <p:sp>
        <p:nvSpPr>
          <p:cNvPr id="9" name="Rounded Rectangle 8"/>
          <p:cNvSpPr/>
          <p:nvPr/>
        </p:nvSpPr>
        <p:spPr>
          <a:xfrm>
            <a:off x="3925043" y="2626154"/>
            <a:ext cx="302260" cy="251460"/>
          </a:xfrm>
          <a:prstGeom prst="roundRect">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000000"/>
                </a:solidFill>
                <a:effectLst/>
                <a:ea typeface="Times New Roman" charset="0"/>
                <a:cs typeface="Times New Roman" charset="0"/>
              </a:rPr>
              <a:t>ESM</a:t>
            </a:r>
            <a:endParaRPr lang="en-US" sz="1200">
              <a:effectLst/>
              <a:latin typeface="Times New Roman" charset="0"/>
              <a:ea typeface="Times New Roman" charset="0"/>
            </a:endParaRPr>
          </a:p>
        </p:txBody>
      </p:sp>
      <p:sp>
        <p:nvSpPr>
          <p:cNvPr id="10" name="Oval 9"/>
          <p:cNvSpPr/>
          <p:nvPr/>
        </p:nvSpPr>
        <p:spPr>
          <a:xfrm>
            <a:off x="4479398" y="2676319"/>
            <a:ext cx="470535" cy="251460"/>
          </a:xfrm>
          <a:prstGeom prst="ellipse">
            <a:avLst/>
          </a:prstGeom>
          <a:solidFill>
            <a:schemeClr val="accent6">
              <a:lumMod val="60000"/>
              <a:lumOff val="40000"/>
            </a:schemeClr>
          </a:solidFill>
          <a:ln>
            <a:solidFill>
              <a:schemeClr val="accent3">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FFFFFF"/>
                </a:solidFill>
                <a:effectLst/>
                <a:ea typeface="Times New Roman" charset="0"/>
                <a:cs typeface="Times New Roman" charset="0"/>
              </a:rPr>
              <a:t>NMM</a:t>
            </a:r>
            <a:endParaRPr lang="en-US" sz="1200">
              <a:effectLst/>
              <a:latin typeface="Times New Roman" charset="0"/>
              <a:ea typeface="Times New Roman" charset="0"/>
            </a:endParaRPr>
          </a:p>
        </p:txBody>
      </p:sp>
      <p:sp>
        <p:nvSpPr>
          <p:cNvPr id="11" name="Rounded Rectangle 10"/>
          <p:cNvSpPr/>
          <p:nvPr/>
        </p:nvSpPr>
        <p:spPr>
          <a:xfrm>
            <a:off x="5033753" y="2676954"/>
            <a:ext cx="302260" cy="25146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FFFFFF"/>
                </a:solidFill>
                <a:effectLst/>
                <a:ea typeface="Times New Roman" charset="0"/>
                <a:cs typeface="Times New Roman" charset="0"/>
              </a:rPr>
              <a:t>NSM</a:t>
            </a:r>
            <a:endParaRPr lang="en-US" sz="1200">
              <a:effectLst/>
              <a:latin typeface="Times New Roman" charset="0"/>
              <a:ea typeface="Times New Roman" charset="0"/>
            </a:endParaRPr>
          </a:p>
        </p:txBody>
      </p:sp>
      <p:cxnSp>
        <p:nvCxnSpPr>
          <p:cNvPr id="12" name="Curved Connector 11"/>
          <p:cNvCxnSpPr/>
          <p:nvPr/>
        </p:nvCxnSpPr>
        <p:spPr>
          <a:xfrm rot="16200000" flipH="1">
            <a:off x="4076490" y="2348977"/>
            <a:ext cx="50165" cy="1108710"/>
          </a:xfrm>
          <a:prstGeom prst="curvedConnector3">
            <a:avLst>
              <a:gd name="adj1" fmla="val 292268"/>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Rectangular Callout 12"/>
          <p:cNvSpPr/>
          <p:nvPr/>
        </p:nvSpPr>
        <p:spPr>
          <a:xfrm>
            <a:off x="1524108" y="2746169"/>
            <a:ext cx="1240790" cy="914400"/>
          </a:xfrm>
          <a:prstGeom prst="wedgeRectCallout">
            <a:avLst>
              <a:gd name="adj1" fmla="val 121681"/>
              <a:gd name="adj2" fmla="val -24485"/>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288" tIns="45720" rIns="0" bIns="45720" numCol="1" spcCol="0" rtlCol="0" fromWordArt="0" anchor="ctr" anchorCtr="0" forceAA="0" compatLnSpc="1">
            <a:prstTxWarp prst="textNoShape">
              <a:avLst/>
            </a:prstTxWarp>
            <a:noAutofit/>
          </a:bodyPr>
          <a:lstStyle/>
          <a:p>
            <a:pPr marL="0" marR="0" hangingPunct="1">
              <a:spcAft>
                <a:spcPts val="0"/>
              </a:spcAft>
            </a:pPr>
            <a:r>
              <a:rPr lang="en-GB" sz="800" kern="1200" dirty="0">
                <a:solidFill>
                  <a:srgbClr val="000000"/>
                </a:solidFill>
                <a:effectLst/>
                <a:ea typeface="Times New Roman" charset="0"/>
                <a:cs typeface="Times New Roman" charset="0"/>
              </a:rPr>
              <a:t>1. </a:t>
            </a:r>
            <a:r>
              <a:rPr lang="en-GB" sz="800" kern="1200" dirty="0" smtClean="0">
                <a:solidFill>
                  <a:srgbClr val="000000"/>
                </a:solidFill>
                <a:effectLst/>
                <a:ea typeface="Times New Roman" charset="0"/>
                <a:cs typeface="Times New Roman" charset="0"/>
              </a:rPr>
              <a:t>EMM and NMM states are synchronized. </a:t>
            </a:r>
          </a:p>
          <a:p>
            <a:pPr marL="0" marR="0" hangingPunct="1">
              <a:spcAft>
                <a:spcPts val="0"/>
              </a:spcAft>
            </a:pPr>
            <a:r>
              <a:rPr lang="en-GB" sz="800" dirty="0" smtClean="0">
                <a:solidFill>
                  <a:srgbClr val="000000"/>
                </a:solidFill>
                <a:ea typeface="Times New Roman" charset="0"/>
                <a:cs typeface="Times New Roman" charset="0"/>
              </a:rPr>
              <a:t>2. </a:t>
            </a:r>
            <a:r>
              <a:rPr lang="en-GB" sz="800" kern="1200" dirty="0" smtClean="0">
                <a:solidFill>
                  <a:srgbClr val="000000"/>
                </a:solidFill>
                <a:effectLst/>
                <a:ea typeface="Times New Roman" charset="0"/>
                <a:cs typeface="Times New Roman" charset="0"/>
              </a:rPr>
              <a:t>EMM/ESM </a:t>
            </a:r>
            <a:r>
              <a:rPr lang="en-GB" sz="800" kern="1200" dirty="0">
                <a:solidFill>
                  <a:srgbClr val="000000"/>
                </a:solidFill>
                <a:effectLst/>
                <a:ea typeface="Times New Roman" charset="0"/>
                <a:cs typeface="Times New Roman" charset="0"/>
              </a:rPr>
              <a:t>and NMM/NSM contexts are mapped </a:t>
            </a:r>
            <a:r>
              <a:rPr lang="en-GB" sz="800" kern="1200" dirty="0" smtClean="0">
                <a:solidFill>
                  <a:srgbClr val="000000"/>
                </a:solidFill>
                <a:effectLst/>
                <a:ea typeface="Times New Roman" charset="0"/>
                <a:cs typeface="Times New Roman" charset="0"/>
              </a:rPr>
              <a:t>at </a:t>
            </a:r>
            <a:r>
              <a:rPr lang="en-GB" sz="800" kern="1200" dirty="0">
                <a:solidFill>
                  <a:srgbClr val="000000"/>
                </a:solidFill>
                <a:effectLst/>
                <a:ea typeface="Times New Roman" charset="0"/>
                <a:cs typeface="Times New Roman" charset="0"/>
              </a:rPr>
              <a:t>mobility.</a:t>
            </a:r>
            <a:endParaRPr lang="en-US" sz="1200" dirty="0">
              <a:effectLst/>
              <a:latin typeface="Times New Roman" charset="0"/>
              <a:ea typeface="Times New Roman" charset="0"/>
            </a:endParaRPr>
          </a:p>
          <a:p>
            <a:pPr marL="0" marR="0" hangingPunct="1">
              <a:spcAft>
                <a:spcPts val="0"/>
              </a:spcAft>
            </a:pPr>
            <a:r>
              <a:rPr lang="en-GB" sz="800" kern="1200" dirty="0">
                <a:solidFill>
                  <a:srgbClr val="000000"/>
                </a:solidFill>
                <a:effectLst/>
                <a:ea typeface="Times New Roman" charset="0"/>
                <a:cs typeface="Times New Roman" charset="0"/>
              </a:rPr>
              <a:t>2. Only one of these contexts are active at any time</a:t>
            </a:r>
            <a:endParaRPr lang="en-US" sz="1200" dirty="0">
              <a:effectLst/>
              <a:latin typeface="Times New Roman" charset="0"/>
              <a:ea typeface="Times New Roman" charset="0"/>
            </a:endParaRPr>
          </a:p>
        </p:txBody>
      </p:sp>
      <p:sp>
        <p:nvSpPr>
          <p:cNvPr id="14" name="Rectangular Callout 13"/>
          <p:cNvSpPr/>
          <p:nvPr/>
        </p:nvSpPr>
        <p:spPr>
          <a:xfrm>
            <a:off x="1959083" y="2121964"/>
            <a:ext cx="906780" cy="403225"/>
          </a:xfrm>
          <a:prstGeom prst="wedgeRectCallout">
            <a:avLst>
              <a:gd name="adj1" fmla="val 121474"/>
              <a:gd name="adj2" fmla="val -15430"/>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288" tIns="45720" rIns="0" bIns="45720" numCol="1" spcCol="0" rtlCol="0" fromWordArt="0" anchor="ctr" anchorCtr="0" forceAA="0" compatLnSpc="1">
            <a:prstTxWarp prst="textNoShape">
              <a:avLst/>
            </a:prstTxWarp>
            <a:noAutofit/>
          </a:bodyPr>
          <a:lstStyle/>
          <a:p>
            <a:pPr marL="0" marR="0" hangingPunct="1">
              <a:spcAft>
                <a:spcPts val="0"/>
              </a:spcAft>
            </a:pPr>
            <a:r>
              <a:rPr lang="en-GB" sz="900" kern="1200">
                <a:solidFill>
                  <a:srgbClr val="000000"/>
                </a:solidFill>
                <a:effectLst/>
                <a:ea typeface="Times New Roman" charset="0"/>
                <a:cs typeface="Times New Roman" charset="0"/>
              </a:rPr>
              <a:t>Only one of the radios are active at any time</a:t>
            </a:r>
            <a:endParaRPr lang="en-US" sz="900">
              <a:effectLst/>
              <a:latin typeface="Times New Roman" charset="0"/>
              <a:ea typeface="Times New Roman" charset="0"/>
            </a:endParaRPr>
          </a:p>
        </p:txBody>
      </p:sp>
      <p:sp>
        <p:nvSpPr>
          <p:cNvPr id="15" name="Right Brace 14"/>
          <p:cNvSpPr/>
          <p:nvPr/>
        </p:nvSpPr>
        <p:spPr>
          <a:xfrm rot="16200000">
            <a:off x="4857858" y="2197529"/>
            <a:ext cx="100330" cy="655320"/>
          </a:xfrm>
          <a:prstGeom prst="rightBrace">
            <a:avLst>
              <a:gd name="adj1" fmla="val 53046"/>
              <a:gd name="adj2" fmla="val 50000"/>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Right Brace 15"/>
          <p:cNvSpPr/>
          <p:nvPr/>
        </p:nvSpPr>
        <p:spPr>
          <a:xfrm rot="16200000">
            <a:off x="3749148" y="2197529"/>
            <a:ext cx="100330" cy="655320"/>
          </a:xfrm>
          <a:prstGeom prst="rightBrace">
            <a:avLst>
              <a:gd name="adj1" fmla="val 53046"/>
              <a:gd name="adj2" fmla="val 50000"/>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Oval 16"/>
          <p:cNvSpPr/>
          <p:nvPr/>
        </p:nvSpPr>
        <p:spPr>
          <a:xfrm>
            <a:off x="4731493" y="3332274"/>
            <a:ext cx="251460" cy="15113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endParaRPr lang="en-US"/>
          </a:p>
        </p:txBody>
      </p:sp>
      <p:sp>
        <p:nvSpPr>
          <p:cNvPr id="18" name="Rounded Rectangle 17"/>
          <p:cNvSpPr/>
          <p:nvPr/>
        </p:nvSpPr>
        <p:spPr>
          <a:xfrm>
            <a:off x="5134718" y="3332274"/>
            <a:ext cx="151130" cy="1511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endParaRPr lang="en-US"/>
          </a:p>
        </p:txBody>
      </p:sp>
      <p:sp>
        <p:nvSpPr>
          <p:cNvPr id="19" name="Text Box 49"/>
          <p:cNvSpPr txBox="1"/>
          <p:nvPr/>
        </p:nvSpPr>
        <p:spPr>
          <a:xfrm>
            <a:off x="5285848" y="3353864"/>
            <a:ext cx="921385" cy="325120"/>
          </a:xfrm>
          <a:prstGeom prst="rect">
            <a:avLst/>
          </a:prstGeom>
          <a:noFill/>
        </p:spPr>
        <p:txBody>
          <a:bodyPr wrap="square" rtlCol="0">
            <a:spAutoFit/>
          </a:bodyPr>
          <a:lstStyle/>
          <a:p>
            <a:pPr marL="0" marR="0" fontAlgn="base">
              <a:spcBef>
                <a:spcPts val="0"/>
              </a:spcBef>
              <a:spcAft>
                <a:spcPts val="0"/>
              </a:spcAft>
            </a:pPr>
            <a:r>
              <a:rPr lang="en-US" sz="800" kern="1200">
                <a:solidFill>
                  <a:srgbClr val="000000"/>
                </a:solidFill>
                <a:effectLst/>
                <a:latin typeface="Arial" charset="0"/>
                <a:ea typeface="ＭＳ Ｐゴシック" charset="-128"/>
                <a:cs typeface="Times New Roman" charset="0"/>
              </a:rPr>
              <a:t>Contexts and State machine</a:t>
            </a:r>
            <a:endParaRPr lang="en-US" sz="1200">
              <a:effectLst/>
              <a:latin typeface="Times New Roman" charset="0"/>
              <a:ea typeface="Times New Roman" charset="0"/>
            </a:endParaRPr>
          </a:p>
        </p:txBody>
      </p:sp>
      <p:sp>
        <p:nvSpPr>
          <p:cNvPr id="20" name="Rectangle 19"/>
          <p:cNvSpPr/>
          <p:nvPr/>
        </p:nvSpPr>
        <p:spPr>
          <a:xfrm>
            <a:off x="4607033" y="3258614"/>
            <a:ext cx="1485900" cy="484505"/>
          </a:xfrm>
          <a:prstGeom prst="rect">
            <a:avLst/>
          </a:prstGeom>
          <a:no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Oval 20"/>
          <p:cNvSpPr/>
          <p:nvPr/>
        </p:nvSpPr>
        <p:spPr>
          <a:xfrm>
            <a:off x="4731493" y="3533569"/>
            <a:ext cx="251460" cy="15113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endParaRPr lang="en-US"/>
          </a:p>
        </p:txBody>
      </p:sp>
      <p:sp>
        <p:nvSpPr>
          <p:cNvPr id="22" name="Rounded Rectangle 21"/>
          <p:cNvSpPr/>
          <p:nvPr/>
        </p:nvSpPr>
        <p:spPr>
          <a:xfrm>
            <a:off x="5134718" y="3533569"/>
            <a:ext cx="151130" cy="151130"/>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endParaRPr lang="en-US"/>
          </a:p>
        </p:txBody>
      </p:sp>
      <p:sp>
        <p:nvSpPr>
          <p:cNvPr id="23" name="Text Box 53"/>
          <p:cNvSpPr txBox="1"/>
          <p:nvPr/>
        </p:nvSpPr>
        <p:spPr>
          <a:xfrm>
            <a:off x="4857223" y="3230674"/>
            <a:ext cx="511175" cy="200660"/>
          </a:xfrm>
          <a:prstGeom prst="rect">
            <a:avLst/>
          </a:prstGeom>
          <a:noFill/>
        </p:spPr>
        <p:txBody>
          <a:bodyPr wrap="none" rtlCol="0">
            <a:spAutoFit/>
          </a:bodyPr>
          <a:lstStyle/>
          <a:p>
            <a:pPr marL="0" marR="0" fontAlgn="base">
              <a:spcBef>
                <a:spcPts val="0"/>
              </a:spcBef>
              <a:spcAft>
                <a:spcPts val="0"/>
              </a:spcAft>
            </a:pPr>
            <a:r>
              <a:rPr lang="en-US" sz="750" kern="1200">
                <a:solidFill>
                  <a:srgbClr val="000000"/>
                </a:solidFill>
                <a:effectLst/>
                <a:latin typeface="Arial" charset="0"/>
                <a:ea typeface="ＭＳ Ｐゴシック" charset="-128"/>
                <a:cs typeface="Times New Roman" charset="0"/>
              </a:rPr>
              <a:t>Inactive</a:t>
            </a:r>
            <a:endParaRPr lang="en-US" sz="1200">
              <a:effectLst/>
              <a:latin typeface="Times New Roman" charset="0"/>
              <a:ea typeface="Times New Roman" charset="0"/>
            </a:endParaRPr>
          </a:p>
        </p:txBody>
      </p:sp>
      <p:sp>
        <p:nvSpPr>
          <p:cNvPr id="24" name="Text Box 54"/>
          <p:cNvSpPr txBox="1"/>
          <p:nvPr/>
        </p:nvSpPr>
        <p:spPr>
          <a:xfrm>
            <a:off x="4882623" y="3432604"/>
            <a:ext cx="442595" cy="200660"/>
          </a:xfrm>
          <a:prstGeom prst="rect">
            <a:avLst/>
          </a:prstGeom>
          <a:noFill/>
        </p:spPr>
        <p:txBody>
          <a:bodyPr wrap="none" rtlCol="0">
            <a:spAutoFit/>
          </a:bodyPr>
          <a:lstStyle/>
          <a:p>
            <a:pPr marL="0" marR="0" fontAlgn="base">
              <a:spcBef>
                <a:spcPts val="0"/>
              </a:spcBef>
              <a:spcAft>
                <a:spcPts val="0"/>
              </a:spcAft>
            </a:pPr>
            <a:r>
              <a:rPr lang="en-US" sz="750" kern="1200">
                <a:solidFill>
                  <a:srgbClr val="000000"/>
                </a:solidFill>
                <a:effectLst/>
                <a:latin typeface="Arial" charset="0"/>
                <a:ea typeface="ＭＳ Ｐゴシック" charset="-128"/>
                <a:cs typeface="Times New Roman" charset="0"/>
              </a:rPr>
              <a:t>Active</a:t>
            </a:r>
            <a:endParaRPr lang="en-US" sz="1200">
              <a:effectLst/>
              <a:latin typeface="Times New Roman" charset="0"/>
              <a:ea typeface="Times New Roman" charset="0"/>
            </a:endParaRPr>
          </a:p>
        </p:txBody>
      </p:sp>
      <p:sp>
        <p:nvSpPr>
          <p:cNvPr id="25" name="Text Box 55"/>
          <p:cNvSpPr txBox="1"/>
          <p:nvPr/>
        </p:nvSpPr>
        <p:spPr>
          <a:xfrm>
            <a:off x="5178533" y="2953814"/>
            <a:ext cx="394970" cy="193040"/>
          </a:xfrm>
          <a:prstGeom prst="rect">
            <a:avLst/>
          </a:prstGeom>
          <a:noFill/>
        </p:spPr>
        <p:txBody>
          <a:bodyPr wrap="none" tIns="9144" bIns="9144" rtlCol="0">
            <a:spAutoFit/>
          </a:bodyPr>
          <a:lstStyle/>
          <a:p>
            <a:pPr marL="0" marR="0" fontAlgn="base">
              <a:spcBef>
                <a:spcPts val="0"/>
              </a:spcBef>
              <a:spcAft>
                <a:spcPts val="0"/>
              </a:spcAft>
            </a:pPr>
            <a:r>
              <a:rPr lang="en-US" sz="1200" kern="1200">
                <a:solidFill>
                  <a:srgbClr val="000000"/>
                </a:solidFill>
                <a:effectLst/>
                <a:latin typeface="Arial" charset="0"/>
                <a:ea typeface="ＭＳ Ｐゴシック" charset="-128"/>
                <a:cs typeface="Times New Roman" charset="0"/>
              </a:rPr>
              <a:t>UE</a:t>
            </a:r>
            <a:endParaRPr lang="en-US" sz="1200">
              <a:effectLst/>
              <a:latin typeface="Times New Roman" charset="0"/>
              <a:ea typeface="Times New Roman" charset="0"/>
            </a:endParaRPr>
          </a:p>
        </p:txBody>
      </p:sp>
      <p:cxnSp>
        <p:nvCxnSpPr>
          <p:cNvPr id="26" name="Curved Connector 25"/>
          <p:cNvCxnSpPr/>
          <p:nvPr/>
        </p:nvCxnSpPr>
        <p:spPr>
          <a:xfrm rot="16200000" flipH="1">
            <a:off x="4564805" y="2326117"/>
            <a:ext cx="50165" cy="1108710"/>
          </a:xfrm>
          <a:prstGeom prst="curvedConnector3">
            <a:avLst>
              <a:gd name="adj1" fmla="val 292268"/>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950026" y="1638795"/>
            <a:ext cx="6187044" cy="23988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75452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“Dual Registration” Mode</a:t>
            </a:r>
            <a:endParaRPr lang="en-US" dirty="0"/>
          </a:p>
        </p:txBody>
      </p:sp>
      <p:sp>
        <p:nvSpPr>
          <p:cNvPr id="3" name="Content Placeholder 2"/>
          <p:cNvSpPr>
            <a:spLocks noGrp="1"/>
          </p:cNvSpPr>
          <p:nvPr>
            <p:ph idx="1"/>
          </p:nvPr>
        </p:nvSpPr>
        <p:spPr>
          <a:xfrm>
            <a:off x="838200" y="4690753"/>
            <a:ext cx="10515600" cy="1793174"/>
          </a:xfrm>
        </p:spPr>
        <p:txBody>
          <a:bodyPr>
            <a:normAutofit/>
          </a:bodyPr>
          <a:lstStyle/>
          <a:p>
            <a:r>
              <a:rPr lang="en-GB" sz="1800" dirty="0"/>
              <a:t>In dual-registration mode, UE can handle </a:t>
            </a:r>
            <a:r>
              <a:rPr lang="en-GB" sz="1800" dirty="0">
                <a:solidFill>
                  <a:srgbClr val="FF0000"/>
                </a:solidFill>
              </a:rPr>
              <a:t>independent MM state machines</a:t>
            </a:r>
            <a:r>
              <a:rPr lang="en-GB" sz="1800" dirty="0"/>
              <a:t>: one MM state machine in N1 mode (i.e. for UE’s connection to 5GC) and one MM state machine in S1 mode (i.e. for UE’s connection to EPC). In this mode, the UE may be registered to 5GC only or EPC only or to both.</a:t>
            </a:r>
            <a:endParaRPr lang="en-US" sz="1800" dirty="0" smtClean="0">
              <a:effectLst/>
            </a:endParaRPr>
          </a:p>
        </p:txBody>
      </p:sp>
      <p:sp>
        <p:nvSpPr>
          <p:cNvPr id="4" name="Rectangle 3"/>
          <p:cNvSpPr/>
          <p:nvPr/>
        </p:nvSpPr>
        <p:spPr>
          <a:xfrm>
            <a:off x="2864213" y="2298857"/>
            <a:ext cx="1093470" cy="74549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Rectangle 4"/>
          <p:cNvSpPr/>
          <p:nvPr/>
        </p:nvSpPr>
        <p:spPr>
          <a:xfrm>
            <a:off x="3958318" y="2298857"/>
            <a:ext cx="1093470" cy="74549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 name="Rectangle 5"/>
          <p:cNvSpPr/>
          <p:nvPr/>
        </p:nvSpPr>
        <p:spPr>
          <a:xfrm>
            <a:off x="4206603" y="2149632"/>
            <a:ext cx="645795" cy="148590"/>
          </a:xfrm>
          <a:prstGeom prst="rect">
            <a:avLst/>
          </a:prstGeom>
          <a:solidFill>
            <a:schemeClr val="accent6">
              <a:lumMod val="40000"/>
              <a:lumOff val="6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dirty="0" smtClean="0">
                <a:solidFill>
                  <a:srgbClr val="FFFFFF"/>
                </a:solidFill>
                <a:effectLst/>
                <a:ea typeface="Times New Roman" charset="0"/>
                <a:cs typeface="Times New Roman" charset="0"/>
              </a:rPr>
              <a:t>5G </a:t>
            </a:r>
            <a:r>
              <a:rPr lang="en-US" sz="800" kern="1200" dirty="0">
                <a:solidFill>
                  <a:srgbClr val="FFFFFF"/>
                </a:solidFill>
                <a:effectLst/>
                <a:ea typeface="Times New Roman" charset="0"/>
                <a:cs typeface="Times New Roman" charset="0"/>
              </a:rPr>
              <a:t>Radio</a:t>
            </a:r>
            <a:endParaRPr lang="en-US" sz="1200" dirty="0">
              <a:effectLst/>
              <a:latin typeface="Times New Roman" charset="0"/>
              <a:ea typeface="Times New Roman" charset="0"/>
            </a:endParaRPr>
          </a:p>
        </p:txBody>
      </p:sp>
      <p:sp>
        <p:nvSpPr>
          <p:cNvPr id="7" name="Rectangle 6"/>
          <p:cNvSpPr/>
          <p:nvPr/>
        </p:nvSpPr>
        <p:spPr>
          <a:xfrm>
            <a:off x="3062968" y="2149632"/>
            <a:ext cx="1101528" cy="146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000000"/>
                </a:solidFill>
                <a:effectLst/>
                <a:ea typeface="Times New Roman" charset="0"/>
                <a:cs typeface="Times New Roman" charset="0"/>
              </a:rPr>
              <a:t>4G Radio</a:t>
            </a:r>
            <a:endParaRPr lang="en-US" sz="1200">
              <a:effectLst/>
              <a:latin typeface="Times New Roman" charset="0"/>
              <a:ea typeface="Times New Roman" charset="0"/>
            </a:endParaRPr>
          </a:p>
        </p:txBody>
      </p:sp>
      <p:sp>
        <p:nvSpPr>
          <p:cNvPr id="8" name="Oval 7"/>
          <p:cNvSpPr/>
          <p:nvPr/>
        </p:nvSpPr>
        <p:spPr>
          <a:xfrm>
            <a:off x="2963908" y="2547142"/>
            <a:ext cx="347980" cy="248285"/>
          </a:xfrm>
          <a:prstGeom prst="ellipse">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000000"/>
                </a:solidFill>
                <a:effectLst/>
                <a:ea typeface="Times New Roman" charset="0"/>
                <a:cs typeface="Times New Roman" charset="0"/>
              </a:rPr>
              <a:t>EMM</a:t>
            </a:r>
            <a:endParaRPr lang="en-US" sz="1200">
              <a:effectLst/>
              <a:latin typeface="Times New Roman" charset="0"/>
              <a:ea typeface="Times New Roman" charset="0"/>
            </a:endParaRPr>
          </a:p>
        </p:txBody>
      </p:sp>
      <p:sp>
        <p:nvSpPr>
          <p:cNvPr id="9" name="Rounded Rectangle 8"/>
          <p:cNvSpPr/>
          <p:nvPr/>
        </p:nvSpPr>
        <p:spPr>
          <a:xfrm>
            <a:off x="3510643" y="2547142"/>
            <a:ext cx="297815" cy="248285"/>
          </a:xfrm>
          <a:prstGeom prst="roundRect">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000000"/>
                </a:solidFill>
                <a:effectLst/>
                <a:ea typeface="Times New Roman" charset="0"/>
                <a:cs typeface="Times New Roman" charset="0"/>
              </a:rPr>
              <a:t>ESM</a:t>
            </a:r>
            <a:endParaRPr lang="en-US" sz="1200">
              <a:effectLst/>
              <a:latin typeface="Times New Roman" charset="0"/>
              <a:ea typeface="Times New Roman" charset="0"/>
            </a:endParaRPr>
          </a:p>
        </p:txBody>
      </p:sp>
      <p:sp>
        <p:nvSpPr>
          <p:cNvPr id="10" name="Rectangular Callout 9"/>
          <p:cNvSpPr/>
          <p:nvPr/>
        </p:nvSpPr>
        <p:spPr>
          <a:xfrm>
            <a:off x="1241788" y="2677317"/>
            <a:ext cx="1242695" cy="819150"/>
          </a:xfrm>
          <a:prstGeom prst="wedgeRectCallout">
            <a:avLst>
              <a:gd name="adj1" fmla="val 79473"/>
              <a:gd name="adj2" fmla="val -29296"/>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288" tIns="45720" rIns="0" bIns="45720" numCol="1" spcCol="0" rtlCol="0" fromWordArt="0" anchor="ctr" anchorCtr="0" forceAA="0" compatLnSpc="1">
            <a:prstTxWarp prst="textNoShape">
              <a:avLst/>
            </a:prstTxWarp>
            <a:noAutofit/>
          </a:bodyPr>
          <a:lstStyle/>
          <a:p>
            <a:pPr marL="0" marR="0" hangingPunct="1">
              <a:spcAft>
                <a:spcPts val="0"/>
              </a:spcAft>
            </a:pPr>
            <a:r>
              <a:rPr lang="en-GB" sz="800" kern="1200" dirty="0">
                <a:solidFill>
                  <a:srgbClr val="000000"/>
                </a:solidFill>
                <a:effectLst/>
                <a:ea typeface="Times New Roman" charset="0"/>
                <a:cs typeface="Times New Roman" charset="0"/>
              </a:rPr>
              <a:t>1, EMM/ESM and NMM/NSM states are un-coordinated and non-synchronized.</a:t>
            </a:r>
            <a:endParaRPr lang="en-US" sz="1200" dirty="0">
              <a:effectLst/>
              <a:latin typeface="Times New Roman" charset="0"/>
              <a:ea typeface="Times New Roman" charset="0"/>
            </a:endParaRPr>
          </a:p>
          <a:p>
            <a:pPr marL="0" marR="0" hangingPunct="1">
              <a:spcAft>
                <a:spcPts val="0"/>
              </a:spcAft>
            </a:pPr>
            <a:r>
              <a:rPr lang="en-GB" sz="800" kern="1200" dirty="0">
                <a:solidFill>
                  <a:srgbClr val="000000"/>
                </a:solidFill>
                <a:effectLst/>
                <a:ea typeface="Times New Roman" charset="0"/>
                <a:cs typeface="Times New Roman" charset="0"/>
              </a:rPr>
              <a:t>2, Both contexts </a:t>
            </a:r>
            <a:r>
              <a:rPr lang="en-GB" sz="800" kern="1200" dirty="0" smtClean="0">
                <a:solidFill>
                  <a:srgbClr val="000000"/>
                </a:solidFill>
                <a:effectLst/>
                <a:ea typeface="Times New Roman" charset="0"/>
                <a:cs typeface="Times New Roman" charset="0"/>
              </a:rPr>
              <a:t>or single context maybe </a:t>
            </a:r>
            <a:r>
              <a:rPr lang="en-GB" sz="800" kern="1200" dirty="0">
                <a:solidFill>
                  <a:srgbClr val="000000"/>
                </a:solidFill>
                <a:effectLst/>
                <a:ea typeface="Times New Roman" charset="0"/>
                <a:cs typeface="Times New Roman" charset="0"/>
              </a:rPr>
              <a:t>active at any time</a:t>
            </a:r>
            <a:endParaRPr lang="en-US" sz="1200" dirty="0">
              <a:effectLst/>
              <a:latin typeface="Times New Roman" charset="0"/>
              <a:ea typeface="Times New Roman" charset="0"/>
            </a:endParaRPr>
          </a:p>
        </p:txBody>
      </p:sp>
      <p:sp>
        <p:nvSpPr>
          <p:cNvPr id="11" name="Rectangular Callout 10"/>
          <p:cNvSpPr/>
          <p:nvPr/>
        </p:nvSpPr>
        <p:spPr>
          <a:xfrm>
            <a:off x="1571353" y="2049937"/>
            <a:ext cx="894715" cy="397510"/>
          </a:xfrm>
          <a:prstGeom prst="wedgeRectCallout">
            <a:avLst>
              <a:gd name="adj1" fmla="val 116506"/>
              <a:gd name="adj2" fmla="val -13194"/>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288" tIns="45720" rIns="0" bIns="45720" numCol="1" spcCol="0" rtlCol="0" fromWordArt="0" anchor="ctr" anchorCtr="0" forceAA="0" compatLnSpc="1">
            <a:prstTxWarp prst="textNoShape">
              <a:avLst/>
            </a:prstTxWarp>
            <a:noAutofit/>
          </a:bodyPr>
          <a:lstStyle/>
          <a:p>
            <a:pPr marL="0" marR="0" hangingPunct="1">
              <a:spcAft>
                <a:spcPts val="0"/>
              </a:spcAft>
            </a:pPr>
            <a:r>
              <a:rPr lang="en-GB" sz="800" kern="1200" dirty="0" smtClean="0">
                <a:solidFill>
                  <a:srgbClr val="000000"/>
                </a:solidFill>
                <a:effectLst/>
                <a:ea typeface="Times New Roman" charset="0"/>
                <a:cs typeface="Times New Roman" charset="0"/>
              </a:rPr>
              <a:t>Both or single  </a:t>
            </a:r>
            <a:r>
              <a:rPr lang="en-GB" sz="800" kern="1200" dirty="0">
                <a:solidFill>
                  <a:srgbClr val="000000"/>
                </a:solidFill>
                <a:effectLst/>
                <a:ea typeface="Times New Roman" charset="0"/>
                <a:cs typeface="Times New Roman" charset="0"/>
              </a:rPr>
              <a:t>radios maybe active at any time</a:t>
            </a:r>
            <a:endParaRPr lang="en-US" sz="1200" dirty="0">
              <a:effectLst/>
              <a:latin typeface="Times New Roman" charset="0"/>
              <a:ea typeface="Times New Roman" charset="0"/>
            </a:endParaRPr>
          </a:p>
        </p:txBody>
      </p:sp>
      <p:sp>
        <p:nvSpPr>
          <p:cNvPr id="12" name="Oval 11"/>
          <p:cNvSpPr/>
          <p:nvPr/>
        </p:nvSpPr>
        <p:spPr>
          <a:xfrm>
            <a:off x="5300708" y="2945287"/>
            <a:ext cx="248285" cy="14859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endParaRPr lang="en-US"/>
          </a:p>
        </p:txBody>
      </p:sp>
      <p:sp>
        <p:nvSpPr>
          <p:cNvPr id="13" name="Rounded Rectangle 12"/>
          <p:cNvSpPr/>
          <p:nvPr/>
        </p:nvSpPr>
        <p:spPr>
          <a:xfrm>
            <a:off x="5698218" y="2945287"/>
            <a:ext cx="148590" cy="1485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endParaRPr lang="en-US"/>
          </a:p>
        </p:txBody>
      </p:sp>
      <p:sp>
        <p:nvSpPr>
          <p:cNvPr id="14" name="Text Box 126"/>
          <p:cNvSpPr txBox="1"/>
          <p:nvPr/>
        </p:nvSpPr>
        <p:spPr>
          <a:xfrm>
            <a:off x="5847443" y="2966877"/>
            <a:ext cx="1007745" cy="325120"/>
          </a:xfrm>
          <a:prstGeom prst="rect">
            <a:avLst/>
          </a:prstGeom>
          <a:noFill/>
        </p:spPr>
        <p:txBody>
          <a:bodyPr wrap="square" rtlCol="0">
            <a:spAutoFit/>
          </a:bodyPr>
          <a:lstStyle/>
          <a:p>
            <a:pPr marL="0" marR="0" fontAlgn="base">
              <a:spcBef>
                <a:spcPts val="0"/>
              </a:spcBef>
              <a:spcAft>
                <a:spcPts val="0"/>
              </a:spcAft>
            </a:pPr>
            <a:r>
              <a:rPr lang="en-US" sz="800" kern="1200">
                <a:solidFill>
                  <a:srgbClr val="000000"/>
                </a:solidFill>
                <a:effectLst/>
                <a:latin typeface="Arial" charset="0"/>
                <a:ea typeface="ＭＳ Ｐゴシック" charset="-128"/>
                <a:cs typeface="Times New Roman" charset="0"/>
              </a:rPr>
              <a:t>Contexts and State machine</a:t>
            </a:r>
            <a:endParaRPr lang="en-US" sz="1200">
              <a:effectLst/>
              <a:latin typeface="Times New Roman" charset="0"/>
              <a:ea typeface="Times New Roman" charset="0"/>
            </a:endParaRPr>
          </a:p>
        </p:txBody>
      </p:sp>
      <p:sp>
        <p:nvSpPr>
          <p:cNvPr id="15" name="Rectangle 14"/>
          <p:cNvSpPr/>
          <p:nvPr/>
        </p:nvSpPr>
        <p:spPr>
          <a:xfrm>
            <a:off x="5251178" y="2845592"/>
            <a:ext cx="1489075" cy="478155"/>
          </a:xfrm>
          <a:prstGeom prst="rect">
            <a:avLst/>
          </a:prstGeom>
          <a:no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Right Brace 15"/>
          <p:cNvSpPr/>
          <p:nvPr/>
        </p:nvSpPr>
        <p:spPr>
          <a:xfrm rot="16200000">
            <a:off x="4430441" y="2124549"/>
            <a:ext cx="99060" cy="645795"/>
          </a:xfrm>
          <a:prstGeom prst="rightBrace">
            <a:avLst>
              <a:gd name="adj1" fmla="val 53046"/>
              <a:gd name="adj2" fmla="val 50000"/>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Right Brace 16"/>
          <p:cNvSpPr/>
          <p:nvPr/>
        </p:nvSpPr>
        <p:spPr>
          <a:xfrm rot="16200000">
            <a:off x="3336336" y="2124549"/>
            <a:ext cx="99060" cy="645795"/>
          </a:xfrm>
          <a:prstGeom prst="rightBrace">
            <a:avLst>
              <a:gd name="adj1" fmla="val 53046"/>
              <a:gd name="adj2" fmla="val 50000"/>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8" name="Hexagon 17"/>
          <p:cNvSpPr/>
          <p:nvPr/>
        </p:nvSpPr>
        <p:spPr>
          <a:xfrm>
            <a:off x="4111353" y="2547142"/>
            <a:ext cx="360680" cy="248920"/>
          </a:xfrm>
          <a:prstGeom prst="hexagon">
            <a:avLst/>
          </a:prstGeom>
          <a:solidFill>
            <a:schemeClr val="accent6">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FFFFFF"/>
                </a:solidFill>
                <a:effectLst/>
                <a:ea typeface="Times New Roman" charset="0"/>
                <a:cs typeface="Times New Roman" charset="0"/>
              </a:rPr>
              <a:t>NMM</a:t>
            </a:r>
            <a:endParaRPr lang="en-US" sz="1200">
              <a:effectLst/>
              <a:latin typeface="Times New Roman" charset="0"/>
              <a:ea typeface="Times New Roman" charset="0"/>
            </a:endParaRPr>
          </a:p>
        </p:txBody>
      </p:sp>
      <p:sp>
        <p:nvSpPr>
          <p:cNvPr id="19" name="Hexagon 18"/>
          <p:cNvSpPr/>
          <p:nvPr/>
        </p:nvSpPr>
        <p:spPr>
          <a:xfrm>
            <a:off x="4554583" y="2547142"/>
            <a:ext cx="312420" cy="248285"/>
          </a:xfrm>
          <a:prstGeom prst="hexagon">
            <a:avLst/>
          </a:prstGeom>
          <a:solidFill>
            <a:schemeClr val="accent6">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FFFFFF"/>
                </a:solidFill>
                <a:effectLst/>
                <a:ea typeface="Times New Roman" charset="0"/>
                <a:cs typeface="Times New Roman" charset="0"/>
              </a:rPr>
              <a:t>NSM</a:t>
            </a:r>
            <a:endParaRPr lang="en-US" sz="1200">
              <a:effectLst/>
              <a:latin typeface="Times New Roman" charset="0"/>
              <a:ea typeface="Times New Roman" charset="0"/>
            </a:endParaRPr>
          </a:p>
        </p:txBody>
      </p:sp>
      <p:sp>
        <p:nvSpPr>
          <p:cNvPr id="20" name="Oval 19"/>
          <p:cNvSpPr/>
          <p:nvPr/>
        </p:nvSpPr>
        <p:spPr>
          <a:xfrm>
            <a:off x="5300708" y="3144042"/>
            <a:ext cx="248285" cy="14859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endParaRPr lang="en-US"/>
          </a:p>
        </p:txBody>
      </p:sp>
      <p:sp>
        <p:nvSpPr>
          <p:cNvPr id="21" name="Rounded Rectangle 20"/>
          <p:cNvSpPr/>
          <p:nvPr/>
        </p:nvSpPr>
        <p:spPr>
          <a:xfrm>
            <a:off x="5698218" y="3144042"/>
            <a:ext cx="148590" cy="148590"/>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endParaRPr lang="en-US"/>
          </a:p>
        </p:txBody>
      </p:sp>
      <p:sp>
        <p:nvSpPr>
          <p:cNvPr id="22" name="Text Box 148"/>
          <p:cNvSpPr txBox="1"/>
          <p:nvPr/>
        </p:nvSpPr>
        <p:spPr>
          <a:xfrm>
            <a:off x="5394053" y="2831622"/>
            <a:ext cx="467995" cy="186055"/>
          </a:xfrm>
          <a:prstGeom prst="rect">
            <a:avLst/>
          </a:prstGeom>
          <a:noFill/>
        </p:spPr>
        <p:txBody>
          <a:bodyPr wrap="none" rtlCol="0">
            <a:spAutoFit/>
          </a:bodyPr>
          <a:lstStyle/>
          <a:p>
            <a:pPr marL="0" marR="0" fontAlgn="base">
              <a:spcBef>
                <a:spcPts val="0"/>
              </a:spcBef>
              <a:spcAft>
                <a:spcPts val="0"/>
              </a:spcAft>
            </a:pPr>
            <a:r>
              <a:rPr lang="en-US" sz="650" kern="1200">
                <a:solidFill>
                  <a:srgbClr val="000000"/>
                </a:solidFill>
                <a:effectLst/>
                <a:latin typeface="Arial" charset="0"/>
                <a:ea typeface="ＭＳ Ｐゴシック" charset="-128"/>
                <a:cs typeface="Times New Roman" charset="0"/>
              </a:rPr>
              <a:t>Inactive</a:t>
            </a:r>
            <a:endParaRPr lang="en-US" sz="1200">
              <a:effectLst/>
              <a:latin typeface="Times New Roman" charset="0"/>
              <a:ea typeface="Times New Roman" charset="0"/>
            </a:endParaRPr>
          </a:p>
        </p:txBody>
      </p:sp>
      <p:sp>
        <p:nvSpPr>
          <p:cNvPr id="23" name="Text Box 149"/>
          <p:cNvSpPr txBox="1"/>
          <p:nvPr/>
        </p:nvSpPr>
        <p:spPr>
          <a:xfrm>
            <a:off x="5449298" y="3044982"/>
            <a:ext cx="408305" cy="186055"/>
          </a:xfrm>
          <a:prstGeom prst="rect">
            <a:avLst/>
          </a:prstGeom>
          <a:noFill/>
        </p:spPr>
        <p:txBody>
          <a:bodyPr wrap="none" rtlCol="0">
            <a:spAutoFit/>
          </a:bodyPr>
          <a:lstStyle/>
          <a:p>
            <a:pPr marL="0" marR="0" fontAlgn="base">
              <a:spcBef>
                <a:spcPts val="0"/>
              </a:spcBef>
              <a:spcAft>
                <a:spcPts val="0"/>
              </a:spcAft>
            </a:pPr>
            <a:r>
              <a:rPr lang="en-US" sz="650" kern="1200">
                <a:solidFill>
                  <a:srgbClr val="000000"/>
                </a:solidFill>
                <a:effectLst/>
                <a:latin typeface="Arial" charset="0"/>
                <a:ea typeface="ＭＳ Ｐゴシック" charset="-128"/>
                <a:cs typeface="Times New Roman" charset="0"/>
              </a:rPr>
              <a:t>Active</a:t>
            </a:r>
            <a:endParaRPr lang="en-US" sz="1200">
              <a:effectLst/>
              <a:latin typeface="Times New Roman" charset="0"/>
              <a:ea typeface="Times New Roman" charset="0"/>
            </a:endParaRPr>
          </a:p>
        </p:txBody>
      </p:sp>
      <p:sp>
        <p:nvSpPr>
          <p:cNvPr id="24" name="Text Box 150"/>
          <p:cNvSpPr txBox="1"/>
          <p:nvPr/>
        </p:nvSpPr>
        <p:spPr>
          <a:xfrm>
            <a:off x="3808458" y="2845592"/>
            <a:ext cx="394970" cy="193040"/>
          </a:xfrm>
          <a:prstGeom prst="rect">
            <a:avLst/>
          </a:prstGeom>
          <a:noFill/>
        </p:spPr>
        <p:txBody>
          <a:bodyPr wrap="none" tIns="9144" bIns="9144" rtlCol="0">
            <a:spAutoFit/>
          </a:bodyPr>
          <a:lstStyle/>
          <a:p>
            <a:pPr marL="0" marR="0" fontAlgn="base">
              <a:spcBef>
                <a:spcPts val="0"/>
              </a:spcBef>
              <a:spcAft>
                <a:spcPts val="0"/>
              </a:spcAft>
            </a:pPr>
            <a:r>
              <a:rPr lang="en-US" sz="1200" kern="1200" dirty="0">
                <a:solidFill>
                  <a:srgbClr val="000000"/>
                </a:solidFill>
                <a:effectLst/>
                <a:latin typeface="Arial" charset="0"/>
                <a:ea typeface="ＭＳ Ｐゴシック" charset="-128"/>
                <a:cs typeface="Times New Roman" charset="0"/>
              </a:rPr>
              <a:t>UE</a:t>
            </a:r>
            <a:endParaRPr lang="en-US" sz="1200" dirty="0">
              <a:effectLst/>
              <a:latin typeface="Times New Roman" charset="0"/>
              <a:ea typeface="Times New Roman" charset="0"/>
            </a:endParaRPr>
          </a:p>
        </p:txBody>
      </p:sp>
      <p:sp>
        <p:nvSpPr>
          <p:cNvPr id="25" name="Rectangle 24"/>
          <p:cNvSpPr/>
          <p:nvPr/>
        </p:nvSpPr>
        <p:spPr>
          <a:xfrm>
            <a:off x="558140" y="1508166"/>
            <a:ext cx="6709559" cy="24938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8260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2725"/>
            <a:ext cx="10515600" cy="1325563"/>
          </a:xfrm>
        </p:spPr>
        <p:txBody>
          <a:bodyPr>
            <a:normAutofit/>
          </a:bodyPr>
          <a:lstStyle/>
          <a:p>
            <a:r>
              <a:rPr lang="en-US" sz="3600" dirty="0" smtClean="0"/>
              <a:t>What is required by network to </a:t>
            </a:r>
            <a:r>
              <a:rPr lang="en-US" sz="3600" smtClean="0"/>
              <a:t>support dual-registration?</a:t>
            </a:r>
            <a:endParaRPr lang="en-US" sz="3600" dirty="0"/>
          </a:p>
        </p:txBody>
      </p:sp>
      <p:sp>
        <p:nvSpPr>
          <p:cNvPr id="3" name="Content Placeholder 2"/>
          <p:cNvSpPr>
            <a:spLocks noGrp="1"/>
          </p:cNvSpPr>
          <p:nvPr>
            <p:ph idx="1"/>
          </p:nvPr>
        </p:nvSpPr>
        <p:spPr>
          <a:xfrm>
            <a:off x="7874001" y="1289154"/>
            <a:ext cx="3843866" cy="5568846"/>
          </a:xfrm>
        </p:spPr>
        <p:txBody>
          <a:bodyPr>
            <a:normAutofit fontScale="85000" lnSpcReduction="20000"/>
          </a:bodyPr>
          <a:lstStyle/>
          <a:p>
            <a:r>
              <a:rPr lang="en-US" dirty="0" smtClean="0"/>
              <a:t>Dual-registration may exist for </a:t>
            </a:r>
          </a:p>
          <a:p>
            <a:pPr marL="914400" lvl="1" indent="-457200">
              <a:buFont typeface="+mj-lt"/>
              <a:buAutoNum type="arabicPeriod"/>
            </a:pPr>
            <a:r>
              <a:rPr lang="en-US" dirty="0">
                <a:solidFill>
                  <a:srgbClr val="FF0000"/>
                </a:solidFill>
              </a:rPr>
              <a:t>S</a:t>
            </a:r>
            <a:r>
              <a:rPr lang="en-US" dirty="0" smtClean="0">
                <a:solidFill>
                  <a:srgbClr val="FF0000"/>
                </a:solidFill>
              </a:rPr>
              <a:t>hort duration</a:t>
            </a:r>
            <a:r>
              <a:rPr lang="en-US" dirty="0" smtClean="0"/>
              <a:t>, </a:t>
            </a:r>
            <a:r>
              <a:rPr lang="en-US" dirty="0" err="1" smtClean="0"/>
              <a:t>eg</a:t>
            </a:r>
            <a:r>
              <a:rPr lang="en-US" dirty="0" smtClean="0"/>
              <a:t>. UE performs “handover attach” in target CN and then moves all PDN connections to the target network. </a:t>
            </a:r>
          </a:p>
          <a:p>
            <a:pPr marL="914400" lvl="1" indent="-457200">
              <a:buFont typeface="+mj-lt"/>
              <a:buAutoNum type="arabicPeriod"/>
            </a:pPr>
            <a:r>
              <a:rPr lang="en-US" dirty="0" smtClean="0">
                <a:solidFill>
                  <a:srgbClr val="FF0000"/>
                </a:solidFill>
              </a:rPr>
              <a:t>Long duration</a:t>
            </a:r>
            <a:r>
              <a:rPr lang="en-US" dirty="0" smtClean="0"/>
              <a:t>, </a:t>
            </a:r>
            <a:r>
              <a:rPr lang="en-US" dirty="0" err="1" smtClean="0"/>
              <a:t>eg</a:t>
            </a:r>
            <a:r>
              <a:rPr lang="en-US" dirty="0" smtClean="0"/>
              <a:t>. UE is able to keep PDN connectivity to both EPC and 5GC (</a:t>
            </a:r>
            <a:r>
              <a:rPr lang="en-US" dirty="0" err="1" smtClean="0"/>
              <a:t>eg</a:t>
            </a:r>
            <a:r>
              <a:rPr lang="en-US" dirty="0" smtClean="0"/>
              <a:t>. use of LTE/</a:t>
            </a:r>
            <a:r>
              <a:rPr lang="en-US" dirty="0" err="1" smtClean="0"/>
              <a:t>eLTE</a:t>
            </a:r>
            <a:r>
              <a:rPr lang="en-US" dirty="0" smtClean="0"/>
              <a:t> or dual-radio capability of UE.</a:t>
            </a:r>
          </a:p>
          <a:p>
            <a:r>
              <a:rPr lang="en-US" dirty="0" smtClean="0"/>
              <a:t>If the network supports simultaneous-registration of MME and AMF, then it can support dual-registration.</a:t>
            </a:r>
          </a:p>
          <a:p>
            <a:pPr lvl="1"/>
            <a:r>
              <a:rPr lang="en-US" dirty="0" smtClean="0"/>
              <a:t>NOTE: In EPC simultaneous registration of S4-SGSN and MME is supported.</a:t>
            </a:r>
            <a:endParaRPr lang="en-US" dirty="0" smtClean="0"/>
          </a:p>
        </p:txBody>
      </p:sp>
      <p:sp>
        <p:nvSpPr>
          <p:cNvPr id="6" name="Rectangle 5"/>
          <p:cNvSpPr/>
          <p:nvPr/>
        </p:nvSpPr>
        <p:spPr>
          <a:xfrm>
            <a:off x="3176580" y="2061073"/>
            <a:ext cx="944709" cy="3977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1200" kern="1200">
                <a:solidFill>
                  <a:srgbClr val="000000"/>
                </a:solidFill>
                <a:effectLst/>
                <a:ea typeface="Times New Roman" charset="0"/>
                <a:cs typeface="Times New Roman" charset="0"/>
              </a:rPr>
              <a:t>HSS/AuC</a:t>
            </a:r>
            <a:endParaRPr lang="en-US" sz="1200">
              <a:effectLst/>
              <a:latin typeface="Times New Roman" charset="0"/>
              <a:ea typeface="Times New Roman" charset="0"/>
            </a:endParaRPr>
          </a:p>
        </p:txBody>
      </p:sp>
      <p:sp>
        <p:nvSpPr>
          <p:cNvPr id="7" name="Rectangle 6"/>
          <p:cNvSpPr/>
          <p:nvPr/>
        </p:nvSpPr>
        <p:spPr>
          <a:xfrm>
            <a:off x="1635212" y="3055504"/>
            <a:ext cx="1044153" cy="59665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Rectangle 7"/>
          <p:cNvSpPr/>
          <p:nvPr/>
        </p:nvSpPr>
        <p:spPr>
          <a:xfrm>
            <a:off x="4568783" y="3055504"/>
            <a:ext cx="1193317" cy="59665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Rectangle 8"/>
          <p:cNvSpPr/>
          <p:nvPr/>
        </p:nvSpPr>
        <p:spPr>
          <a:xfrm>
            <a:off x="2679365" y="4447707"/>
            <a:ext cx="1093873" cy="74582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Rectangle 9"/>
          <p:cNvSpPr/>
          <p:nvPr/>
        </p:nvSpPr>
        <p:spPr>
          <a:xfrm>
            <a:off x="3773238" y="4447707"/>
            <a:ext cx="1093874" cy="74582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Rectangle 10"/>
          <p:cNvSpPr/>
          <p:nvPr/>
        </p:nvSpPr>
        <p:spPr>
          <a:xfrm>
            <a:off x="4071541" y="4298542"/>
            <a:ext cx="646380" cy="149165"/>
          </a:xfrm>
          <a:prstGeom prst="rect">
            <a:avLst/>
          </a:prstGeom>
          <a:solidFill>
            <a:schemeClr val="accent6">
              <a:lumMod val="40000"/>
              <a:lumOff val="6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dirty="0" smtClean="0">
                <a:solidFill>
                  <a:srgbClr val="FFFFFF"/>
                </a:solidFill>
                <a:effectLst/>
                <a:ea typeface="Times New Roman" charset="0"/>
                <a:cs typeface="Times New Roman" charset="0"/>
              </a:rPr>
              <a:t>5G </a:t>
            </a:r>
            <a:r>
              <a:rPr lang="en-US" sz="800" kern="1200" dirty="0">
                <a:solidFill>
                  <a:srgbClr val="FFFFFF"/>
                </a:solidFill>
                <a:effectLst/>
                <a:ea typeface="Times New Roman" charset="0"/>
                <a:cs typeface="Times New Roman" charset="0"/>
              </a:rPr>
              <a:t>Radio</a:t>
            </a:r>
            <a:endParaRPr lang="en-US" sz="1200" dirty="0">
              <a:effectLst/>
              <a:latin typeface="Times New Roman" charset="0"/>
              <a:ea typeface="Times New Roman" charset="0"/>
            </a:endParaRPr>
          </a:p>
        </p:txBody>
      </p:sp>
      <p:sp>
        <p:nvSpPr>
          <p:cNvPr id="12" name="Rectangle 11"/>
          <p:cNvSpPr/>
          <p:nvPr/>
        </p:nvSpPr>
        <p:spPr>
          <a:xfrm>
            <a:off x="2878250" y="4308481"/>
            <a:ext cx="1127220" cy="1343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000000"/>
                </a:solidFill>
                <a:effectLst/>
                <a:ea typeface="Times New Roman" charset="0"/>
                <a:cs typeface="Times New Roman" charset="0"/>
              </a:rPr>
              <a:t>4G Radio</a:t>
            </a:r>
            <a:endParaRPr lang="en-US" sz="1200">
              <a:effectLst/>
              <a:latin typeface="Times New Roman" charset="0"/>
              <a:ea typeface="Times New Roman" charset="0"/>
            </a:endParaRPr>
          </a:p>
        </p:txBody>
      </p:sp>
      <p:sp>
        <p:nvSpPr>
          <p:cNvPr id="13" name="Text Box 113"/>
          <p:cNvSpPr txBox="1"/>
          <p:nvPr/>
        </p:nvSpPr>
        <p:spPr>
          <a:xfrm>
            <a:off x="1585438" y="3005618"/>
            <a:ext cx="479425" cy="237490"/>
          </a:xfrm>
          <a:prstGeom prst="rect">
            <a:avLst/>
          </a:prstGeom>
          <a:noFill/>
        </p:spPr>
        <p:txBody>
          <a:bodyPr wrap="none" rtlCol="0">
            <a:spAutoFit/>
          </a:bodyPr>
          <a:lstStyle/>
          <a:p>
            <a:pPr marL="0" marR="0" fontAlgn="base">
              <a:spcBef>
                <a:spcPts val="0"/>
              </a:spcBef>
              <a:spcAft>
                <a:spcPts val="0"/>
              </a:spcAft>
            </a:pPr>
            <a:r>
              <a:rPr lang="en-US" sz="1000" kern="1200">
                <a:solidFill>
                  <a:srgbClr val="000000"/>
                </a:solidFill>
                <a:effectLst/>
                <a:latin typeface="Arial" charset="0"/>
                <a:ea typeface="ＭＳ Ｐゴシック" charset="-128"/>
                <a:cs typeface="Times New Roman" charset="0"/>
              </a:rPr>
              <a:t>MME</a:t>
            </a:r>
            <a:endParaRPr lang="en-US" sz="1200">
              <a:effectLst/>
              <a:latin typeface="Times New Roman" charset="0"/>
              <a:ea typeface="Times New Roman" charset="0"/>
            </a:endParaRPr>
          </a:p>
        </p:txBody>
      </p:sp>
      <p:sp>
        <p:nvSpPr>
          <p:cNvPr id="14" name="Text Box 114"/>
          <p:cNvSpPr txBox="1"/>
          <p:nvPr/>
        </p:nvSpPr>
        <p:spPr>
          <a:xfrm>
            <a:off x="4518767" y="3005618"/>
            <a:ext cx="754380" cy="237490"/>
          </a:xfrm>
          <a:prstGeom prst="rect">
            <a:avLst/>
          </a:prstGeom>
          <a:noFill/>
        </p:spPr>
        <p:txBody>
          <a:bodyPr wrap="none" rtlCol="0">
            <a:spAutoFit/>
          </a:bodyPr>
          <a:lstStyle/>
          <a:p>
            <a:pPr marL="0" marR="0" fontAlgn="base">
              <a:spcBef>
                <a:spcPts val="0"/>
              </a:spcBef>
              <a:spcAft>
                <a:spcPts val="0"/>
              </a:spcAft>
            </a:pPr>
            <a:r>
              <a:rPr lang="en-US" sz="1000" kern="1200">
                <a:solidFill>
                  <a:srgbClr val="000000"/>
                </a:solidFill>
                <a:effectLst/>
                <a:latin typeface="Arial" charset="0"/>
                <a:ea typeface="ＭＳ Ｐゴシック" charset="-128"/>
                <a:cs typeface="Times New Roman" charset="0"/>
              </a:rPr>
              <a:t>AMF/SMF</a:t>
            </a:r>
            <a:endParaRPr lang="en-US" sz="1200">
              <a:effectLst/>
              <a:latin typeface="Times New Roman" charset="0"/>
              <a:ea typeface="Times New Roman" charset="0"/>
            </a:endParaRPr>
          </a:p>
        </p:txBody>
      </p:sp>
      <p:sp>
        <p:nvSpPr>
          <p:cNvPr id="15" name="Oval 14"/>
          <p:cNvSpPr/>
          <p:nvPr/>
        </p:nvSpPr>
        <p:spPr>
          <a:xfrm>
            <a:off x="2778808" y="4696314"/>
            <a:ext cx="348050" cy="248608"/>
          </a:xfrm>
          <a:prstGeom prst="ellipse">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000000"/>
                </a:solidFill>
                <a:effectLst/>
                <a:ea typeface="Times New Roman" charset="0"/>
                <a:cs typeface="Times New Roman" charset="0"/>
              </a:rPr>
              <a:t>EMM</a:t>
            </a:r>
            <a:endParaRPr lang="en-US" sz="1200">
              <a:effectLst/>
              <a:latin typeface="Times New Roman" charset="0"/>
              <a:ea typeface="Times New Roman" charset="0"/>
            </a:endParaRPr>
          </a:p>
        </p:txBody>
      </p:sp>
      <p:sp>
        <p:nvSpPr>
          <p:cNvPr id="16" name="Rounded Rectangle 15"/>
          <p:cNvSpPr/>
          <p:nvPr/>
        </p:nvSpPr>
        <p:spPr>
          <a:xfrm>
            <a:off x="3325745" y="4696314"/>
            <a:ext cx="298329" cy="248608"/>
          </a:xfrm>
          <a:prstGeom prst="roundRect">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000000"/>
                </a:solidFill>
                <a:effectLst/>
                <a:ea typeface="Times New Roman" charset="0"/>
                <a:cs typeface="Times New Roman" charset="0"/>
              </a:rPr>
              <a:t>ESM</a:t>
            </a:r>
            <a:endParaRPr lang="en-US" sz="1200">
              <a:effectLst/>
              <a:latin typeface="Times New Roman" charset="0"/>
              <a:ea typeface="Times New Roman" charset="0"/>
            </a:endParaRPr>
          </a:p>
        </p:txBody>
      </p:sp>
      <p:sp>
        <p:nvSpPr>
          <p:cNvPr id="17" name="Oval 16"/>
          <p:cNvSpPr/>
          <p:nvPr/>
        </p:nvSpPr>
        <p:spPr>
          <a:xfrm>
            <a:off x="1684934" y="3254390"/>
            <a:ext cx="348051" cy="248608"/>
          </a:xfrm>
          <a:prstGeom prst="ellipse">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000000"/>
                </a:solidFill>
                <a:effectLst/>
                <a:ea typeface="Times New Roman" charset="0"/>
                <a:cs typeface="Times New Roman" charset="0"/>
              </a:rPr>
              <a:t>EMM</a:t>
            </a:r>
            <a:endParaRPr lang="en-US" sz="1200">
              <a:effectLst/>
              <a:latin typeface="Times New Roman" charset="0"/>
              <a:ea typeface="Times New Roman" charset="0"/>
            </a:endParaRPr>
          </a:p>
        </p:txBody>
      </p:sp>
      <p:sp>
        <p:nvSpPr>
          <p:cNvPr id="18" name="Rounded Rectangle 17"/>
          <p:cNvSpPr/>
          <p:nvPr/>
        </p:nvSpPr>
        <p:spPr>
          <a:xfrm>
            <a:off x="2231871" y="3254390"/>
            <a:ext cx="298329" cy="248608"/>
          </a:xfrm>
          <a:prstGeom prst="roundRect">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000000"/>
                </a:solidFill>
                <a:effectLst/>
                <a:ea typeface="Times New Roman" charset="0"/>
                <a:cs typeface="Times New Roman" charset="0"/>
              </a:rPr>
              <a:t>ESM</a:t>
            </a:r>
            <a:endParaRPr lang="en-US" sz="1200">
              <a:effectLst/>
              <a:latin typeface="Times New Roman" charset="0"/>
              <a:ea typeface="Times New Roman" charset="0"/>
            </a:endParaRPr>
          </a:p>
        </p:txBody>
      </p:sp>
      <p:cxnSp>
        <p:nvCxnSpPr>
          <p:cNvPr id="19" name="Straight Connector 18"/>
          <p:cNvCxnSpPr/>
          <p:nvPr/>
        </p:nvCxnSpPr>
        <p:spPr>
          <a:xfrm flipH="1">
            <a:off x="2182149" y="2458845"/>
            <a:ext cx="1491646" cy="59665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673795" y="2458845"/>
            <a:ext cx="1765115" cy="59665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Rectangular Callout 20"/>
          <p:cNvSpPr/>
          <p:nvPr/>
        </p:nvSpPr>
        <p:spPr>
          <a:xfrm>
            <a:off x="1056586" y="4825984"/>
            <a:ext cx="1243038" cy="819150"/>
          </a:xfrm>
          <a:prstGeom prst="wedgeRectCallout">
            <a:avLst>
              <a:gd name="adj1" fmla="val 79473"/>
              <a:gd name="adj2" fmla="val -29296"/>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288" tIns="45720" rIns="0" bIns="45720" numCol="1" spcCol="0" rtlCol="0" fromWordArt="0" anchor="ctr" anchorCtr="0" forceAA="0" compatLnSpc="1">
            <a:prstTxWarp prst="textNoShape">
              <a:avLst/>
            </a:prstTxWarp>
            <a:noAutofit/>
          </a:bodyPr>
          <a:lstStyle/>
          <a:p>
            <a:pPr marL="0" marR="0" hangingPunct="1">
              <a:spcAft>
                <a:spcPts val="0"/>
              </a:spcAft>
            </a:pPr>
            <a:r>
              <a:rPr lang="en-GB" sz="800" kern="1200">
                <a:solidFill>
                  <a:srgbClr val="000000"/>
                </a:solidFill>
                <a:effectLst/>
                <a:ea typeface="Times New Roman" charset="0"/>
                <a:cs typeface="Times New Roman" charset="0"/>
              </a:rPr>
              <a:t>1, EMM/ESM and NMM/NSM states are un-coordinated and non-synchronized.</a:t>
            </a:r>
            <a:endParaRPr lang="en-US" sz="1200">
              <a:effectLst/>
              <a:latin typeface="Times New Roman" charset="0"/>
              <a:ea typeface="Times New Roman" charset="0"/>
            </a:endParaRPr>
          </a:p>
          <a:p>
            <a:pPr marL="0" marR="0" hangingPunct="1">
              <a:spcAft>
                <a:spcPts val="0"/>
              </a:spcAft>
            </a:pPr>
            <a:r>
              <a:rPr lang="en-GB" sz="800" kern="1200">
                <a:solidFill>
                  <a:srgbClr val="000000"/>
                </a:solidFill>
                <a:effectLst/>
                <a:ea typeface="Times New Roman" charset="0"/>
                <a:cs typeface="Times New Roman" charset="0"/>
              </a:rPr>
              <a:t>2, Both contexts maybe active at any time</a:t>
            </a:r>
            <a:endParaRPr lang="en-US" sz="1200">
              <a:effectLst/>
              <a:latin typeface="Times New Roman" charset="0"/>
              <a:ea typeface="Times New Roman" charset="0"/>
            </a:endParaRPr>
          </a:p>
        </p:txBody>
      </p:sp>
      <p:sp>
        <p:nvSpPr>
          <p:cNvPr id="22" name="Rectangular Callout 21"/>
          <p:cNvSpPr/>
          <p:nvPr/>
        </p:nvSpPr>
        <p:spPr>
          <a:xfrm>
            <a:off x="1038554" y="1911909"/>
            <a:ext cx="1243038" cy="397772"/>
          </a:xfrm>
          <a:prstGeom prst="wedgeRectCallout">
            <a:avLst>
              <a:gd name="adj1" fmla="val 121474"/>
              <a:gd name="adj2" fmla="val 6926"/>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288" tIns="45720" rIns="0" bIns="45720" numCol="1" spcCol="0" rtlCol="0" fromWordArt="0" anchor="ctr" anchorCtr="0" forceAA="0" compatLnSpc="1">
            <a:prstTxWarp prst="textNoShape">
              <a:avLst/>
            </a:prstTxWarp>
            <a:noAutofit/>
          </a:bodyPr>
          <a:lstStyle/>
          <a:p>
            <a:pPr marL="0" marR="0" fontAlgn="base">
              <a:spcBef>
                <a:spcPts val="0"/>
              </a:spcBef>
              <a:spcAft>
                <a:spcPts val="0"/>
              </a:spcAft>
            </a:pPr>
            <a:r>
              <a:rPr lang="en-US" sz="800" kern="1200">
                <a:solidFill>
                  <a:srgbClr val="000000"/>
                </a:solidFill>
                <a:effectLst/>
                <a:ea typeface="Times New Roman" charset="0"/>
                <a:cs typeface="Times New Roman" charset="0"/>
              </a:rPr>
              <a:t>Both MME and AMF are registered for the UE.</a:t>
            </a:r>
            <a:endParaRPr lang="en-US" sz="1200">
              <a:effectLst/>
              <a:latin typeface="Times New Roman" charset="0"/>
              <a:ea typeface="Times New Roman" charset="0"/>
            </a:endParaRPr>
          </a:p>
        </p:txBody>
      </p:sp>
      <p:sp>
        <p:nvSpPr>
          <p:cNvPr id="23" name="Rectangular Callout 22"/>
          <p:cNvSpPr/>
          <p:nvPr/>
        </p:nvSpPr>
        <p:spPr>
          <a:xfrm>
            <a:off x="1386605" y="4199099"/>
            <a:ext cx="894987" cy="397772"/>
          </a:xfrm>
          <a:prstGeom prst="wedgeRectCallout">
            <a:avLst>
              <a:gd name="adj1" fmla="val 116506"/>
              <a:gd name="adj2" fmla="val -13194"/>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288" tIns="45720" rIns="0" bIns="45720" numCol="1" spcCol="0" rtlCol="0" fromWordArt="0" anchor="ctr" anchorCtr="0" forceAA="0" compatLnSpc="1">
            <a:prstTxWarp prst="textNoShape">
              <a:avLst/>
            </a:prstTxWarp>
            <a:noAutofit/>
          </a:bodyPr>
          <a:lstStyle/>
          <a:p>
            <a:pPr marL="0" marR="0" hangingPunct="1">
              <a:spcAft>
                <a:spcPts val="0"/>
              </a:spcAft>
            </a:pPr>
            <a:r>
              <a:rPr lang="en-GB" sz="800" kern="1200">
                <a:solidFill>
                  <a:srgbClr val="000000"/>
                </a:solidFill>
                <a:effectLst/>
                <a:ea typeface="Times New Roman" charset="0"/>
                <a:cs typeface="Times New Roman" charset="0"/>
              </a:rPr>
              <a:t>Both radios maybe active at any time</a:t>
            </a:r>
            <a:endParaRPr lang="en-US" sz="1200">
              <a:effectLst/>
              <a:latin typeface="Times New Roman" charset="0"/>
              <a:ea typeface="Times New Roman" charset="0"/>
            </a:endParaRPr>
          </a:p>
        </p:txBody>
      </p:sp>
      <p:sp>
        <p:nvSpPr>
          <p:cNvPr id="24" name="Oval 23"/>
          <p:cNvSpPr/>
          <p:nvPr/>
        </p:nvSpPr>
        <p:spPr>
          <a:xfrm>
            <a:off x="5115720" y="5094087"/>
            <a:ext cx="248607" cy="14916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endParaRPr lang="en-US"/>
          </a:p>
        </p:txBody>
      </p:sp>
      <p:sp>
        <p:nvSpPr>
          <p:cNvPr id="25" name="Rounded Rectangle 24"/>
          <p:cNvSpPr/>
          <p:nvPr/>
        </p:nvSpPr>
        <p:spPr>
          <a:xfrm>
            <a:off x="5513492" y="5094087"/>
            <a:ext cx="149165" cy="14916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endParaRPr lang="en-US"/>
          </a:p>
        </p:txBody>
      </p:sp>
      <p:sp>
        <p:nvSpPr>
          <p:cNvPr id="26" name="Text Box 126"/>
          <p:cNvSpPr txBox="1"/>
          <p:nvPr/>
        </p:nvSpPr>
        <p:spPr>
          <a:xfrm>
            <a:off x="5662268" y="5115699"/>
            <a:ext cx="1007745" cy="325120"/>
          </a:xfrm>
          <a:prstGeom prst="rect">
            <a:avLst/>
          </a:prstGeom>
          <a:noFill/>
        </p:spPr>
        <p:txBody>
          <a:bodyPr wrap="square" rtlCol="0">
            <a:spAutoFit/>
          </a:bodyPr>
          <a:lstStyle/>
          <a:p>
            <a:pPr marL="0" marR="0" fontAlgn="base">
              <a:spcBef>
                <a:spcPts val="0"/>
              </a:spcBef>
              <a:spcAft>
                <a:spcPts val="0"/>
              </a:spcAft>
            </a:pPr>
            <a:r>
              <a:rPr lang="en-US" sz="800" kern="1200">
                <a:solidFill>
                  <a:srgbClr val="000000"/>
                </a:solidFill>
                <a:effectLst/>
                <a:latin typeface="Arial" charset="0"/>
                <a:ea typeface="ＭＳ Ｐゴシック" charset="-128"/>
                <a:cs typeface="Times New Roman" charset="0"/>
              </a:rPr>
              <a:t>Contexts and State machine</a:t>
            </a:r>
            <a:endParaRPr lang="en-US" sz="1200">
              <a:effectLst/>
              <a:latin typeface="Times New Roman" charset="0"/>
              <a:ea typeface="Times New Roman" charset="0"/>
            </a:endParaRPr>
          </a:p>
        </p:txBody>
      </p:sp>
      <p:sp>
        <p:nvSpPr>
          <p:cNvPr id="27" name="Rectangle 26"/>
          <p:cNvSpPr/>
          <p:nvPr/>
        </p:nvSpPr>
        <p:spPr>
          <a:xfrm>
            <a:off x="5065998" y="4994644"/>
            <a:ext cx="1489688" cy="478306"/>
          </a:xfrm>
          <a:prstGeom prst="rect">
            <a:avLst/>
          </a:prstGeom>
          <a:no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Right Brace 27"/>
          <p:cNvSpPr/>
          <p:nvPr/>
        </p:nvSpPr>
        <p:spPr>
          <a:xfrm rot="16200000">
            <a:off x="4245593" y="4273681"/>
            <a:ext cx="99443" cy="646380"/>
          </a:xfrm>
          <a:prstGeom prst="rightBrace">
            <a:avLst>
              <a:gd name="adj1" fmla="val 53046"/>
              <a:gd name="adj2" fmla="val 50000"/>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9" name="Right Brace 28"/>
          <p:cNvSpPr/>
          <p:nvPr/>
        </p:nvSpPr>
        <p:spPr>
          <a:xfrm rot="16200000">
            <a:off x="3151719" y="4273681"/>
            <a:ext cx="99443" cy="646380"/>
          </a:xfrm>
          <a:prstGeom prst="rightBrace">
            <a:avLst>
              <a:gd name="adj1" fmla="val 53046"/>
              <a:gd name="adj2" fmla="val 50000"/>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0" name="Right Brace 29"/>
          <p:cNvSpPr/>
          <p:nvPr/>
        </p:nvSpPr>
        <p:spPr>
          <a:xfrm rot="5400000" flipV="1">
            <a:off x="2057845" y="3229529"/>
            <a:ext cx="99444" cy="646380"/>
          </a:xfrm>
          <a:prstGeom prst="rightBrace">
            <a:avLst>
              <a:gd name="adj1" fmla="val 53046"/>
              <a:gd name="adj2" fmla="val 50000"/>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1" name="Right Brace 30"/>
          <p:cNvSpPr/>
          <p:nvPr/>
        </p:nvSpPr>
        <p:spPr>
          <a:xfrm rot="5400000" flipV="1">
            <a:off x="5190302" y="3279251"/>
            <a:ext cx="99443" cy="646380"/>
          </a:xfrm>
          <a:prstGeom prst="rightBrace">
            <a:avLst>
              <a:gd name="adj1" fmla="val 53046"/>
              <a:gd name="adj2" fmla="val 50000"/>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2" name="Freeform 31"/>
          <p:cNvSpPr/>
          <p:nvPr/>
        </p:nvSpPr>
        <p:spPr>
          <a:xfrm>
            <a:off x="2092879" y="3605867"/>
            <a:ext cx="1124598" cy="951537"/>
          </a:xfrm>
          <a:custGeom>
            <a:avLst/>
            <a:gdLst>
              <a:gd name="connsiteX0" fmla="*/ 1609860 w 1628671"/>
              <a:gd name="connsiteY0" fmla="*/ 1378040 h 1378040"/>
              <a:gd name="connsiteX1" fmla="*/ 1493950 w 1628671"/>
              <a:gd name="connsiteY1" fmla="*/ 914400 h 1378040"/>
              <a:gd name="connsiteX2" fmla="*/ 605307 w 1628671"/>
              <a:gd name="connsiteY2" fmla="*/ 476519 h 1378040"/>
              <a:gd name="connsiteX3" fmla="*/ 0 w 1628671"/>
              <a:gd name="connsiteY3" fmla="*/ 0 h 1378040"/>
            </a:gdLst>
            <a:ahLst/>
            <a:cxnLst>
              <a:cxn ang="0">
                <a:pos x="connsiteX0" y="connsiteY0"/>
              </a:cxn>
              <a:cxn ang="0">
                <a:pos x="connsiteX1" y="connsiteY1"/>
              </a:cxn>
              <a:cxn ang="0">
                <a:pos x="connsiteX2" y="connsiteY2"/>
              </a:cxn>
              <a:cxn ang="0">
                <a:pos x="connsiteX3" y="connsiteY3"/>
              </a:cxn>
            </a:cxnLst>
            <a:rect l="l" t="t" r="r" b="b"/>
            <a:pathLst>
              <a:path w="1628671" h="1378040">
                <a:moveTo>
                  <a:pt x="1609860" y="1378040"/>
                </a:moveTo>
                <a:cubicBezTo>
                  <a:pt x="1635618" y="1221347"/>
                  <a:pt x="1661376" y="1064654"/>
                  <a:pt x="1493950" y="914400"/>
                </a:cubicBezTo>
                <a:cubicBezTo>
                  <a:pt x="1326524" y="764146"/>
                  <a:pt x="854299" y="628919"/>
                  <a:pt x="605307" y="476519"/>
                </a:cubicBezTo>
                <a:cubicBezTo>
                  <a:pt x="356315" y="324119"/>
                  <a:pt x="178157" y="162059"/>
                  <a:pt x="0" y="0"/>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3" name="Freeform 32"/>
          <p:cNvSpPr/>
          <p:nvPr/>
        </p:nvSpPr>
        <p:spPr>
          <a:xfrm>
            <a:off x="4298646" y="3641439"/>
            <a:ext cx="951200" cy="919051"/>
          </a:xfrm>
          <a:custGeom>
            <a:avLst/>
            <a:gdLst>
              <a:gd name="connsiteX0" fmla="*/ 12392 w 1377552"/>
              <a:gd name="connsiteY0" fmla="*/ 1313645 h 1330993"/>
              <a:gd name="connsiteX1" fmla="*/ 12392 w 1377552"/>
              <a:gd name="connsiteY1" fmla="*/ 1262129 h 1330993"/>
              <a:gd name="connsiteX2" fmla="*/ 141181 w 1377552"/>
              <a:gd name="connsiteY2" fmla="*/ 759853 h 1330993"/>
              <a:gd name="connsiteX3" fmla="*/ 1055581 w 1377552"/>
              <a:gd name="connsiteY3" fmla="*/ 605307 h 1330993"/>
              <a:gd name="connsiteX4" fmla="*/ 1377552 w 1377552"/>
              <a:gd name="connsiteY4" fmla="*/ 0 h 1330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7552" h="1330993">
                <a:moveTo>
                  <a:pt x="12392" y="1313645"/>
                </a:moveTo>
                <a:cubicBezTo>
                  <a:pt x="1659" y="1334036"/>
                  <a:pt x="-9073" y="1354428"/>
                  <a:pt x="12392" y="1262129"/>
                </a:cubicBezTo>
                <a:cubicBezTo>
                  <a:pt x="33857" y="1169830"/>
                  <a:pt x="-32684" y="869323"/>
                  <a:pt x="141181" y="759853"/>
                </a:cubicBezTo>
                <a:cubicBezTo>
                  <a:pt x="315046" y="650383"/>
                  <a:pt x="849519" y="731949"/>
                  <a:pt x="1055581" y="605307"/>
                </a:cubicBezTo>
                <a:cubicBezTo>
                  <a:pt x="1261643" y="478665"/>
                  <a:pt x="1377552" y="0"/>
                  <a:pt x="1377552" y="0"/>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4" name="Rectangle 33"/>
          <p:cNvSpPr/>
          <p:nvPr/>
        </p:nvSpPr>
        <p:spPr>
          <a:xfrm>
            <a:off x="5687167" y="1911909"/>
            <a:ext cx="795544" cy="298329"/>
          </a:xfrm>
          <a:prstGeom prst="rect">
            <a:avLst/>
          </a:prstGeom>
          <a:solidFill>
            <a:srgbClr val="1BC8D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1000" kern="1200">
                <a:solidFill>
                  <a:srgbClr val="000000"/>
                </a:solidFill>
                <a:effectLst/>
                <a:ea typeface="Times New Roman" charset="0"/>
                <a:cs typeface="Times New Roman" charset="0"/>
              </a:rPr>
              <a:t>PGW/TUPF</a:t>
            </a:r>
            <a:endParaRPr lang="en-US" sz="1200">
              <a:effectLst/>
              <a:latin typeface="Times New Roman" charset="0"/>
              <a:ea typeface="Times New Roman" charset="0"/>
            </a:endParaRPr>
          </a:p>
        </p:txBody>
      </p:sp>
      <p:sp>
        <p:nvSpPr>
          <p:cNvPr id="35" name="Rectangle 34"/>
          <p:cNvSpPr/>
          <p:nvPr/>
        </p:nvSpPr>
        <p:spPr>
          <a:xfrm>
            <a:off x="5388837" y="2409124"/>
            <a:ext cx="397773" cy="24860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1000" kern="1200">
                <a:solidFill>
                  <a:srgbClr val="000000"/>
                </a:solidFill>
                <a:effectLst/>
                <a:ea typeface="Times New Roman" charset="0"/>
                <a:cs typeface="Times New Roman" charset="0"/>
              </a:rPr>
              <a:t>SGW</a:t>
            </a:r>
            <a:endParaRPr lang="en-US" sz="1200">
              <a:effectLst/>
              <a:latin typeface="Times New Roman" charset="0"/>
              <a:ea typeface="Times New Roman" charset="0"/>
            </a:endParaRPr>
          </a:p>
        </p:txBody>
      </p:sp>
      <p:sp>
        <p:nvSpPr>
          <p:cNvPr id="36" name="Rectangle 35"/>
          <p:cNvSpPr/>
          <p:nvPr/>
        </p:nvSpPr>
        <p:spPr>
          <a:xfrm>
            <a:off x="6383268" y="2409124"/>
            <a:ext cx="397772" cy="24860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1000" kern="1200">
                <a:solidFill>
                  <a:srgbClr val="000000"/>
                </a:solidFill>
                <a:effectLst/>
                <a:ea typeface="Times New Roman" charset="0"/>
                <a:cs typeface="Times New Roman" charset="0"/>
              </a:rPr>
              <a:t>UPF</a:t>
            </a:r>
            <a:endParaRPr lang="en-US" sz="1200">
              <a:effectLst/>
              <a:latin typeface="Times New Roman" charset="0"/>
              <a:ea typeface="Times New Roman" charset="0"/>
            </a:endParaRPr>
          </a:p>
        </p:txBody>
      </p:sp>
      <p:cxnSp>
        <p:nvCxnSpPr>
          <p:cNvPr id="37" name="Straight Connector 36"/>
          <p:cNvCxnSpPr/>
          <p:nvPr/>
        </p:nvCxnSpPr>
        <p:spPr>
          <a:xfrm flipH="1">
            <a:off x="5587723" y="2210238"/>
            <a:ext cx="497216" cy="19888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084939" y="2210238"/>
            <a:ext cx="497215" cy="19888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4269686" y="1762744"/>
            <a:ext cx="2971800" cy="9447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0" name="Text Box 140"/>
          <p:cNvSpPr txBox="1"/>
          <p:nvPr/>
        </p:nvSpPr>
        <p:spPr>
          <a:xfrm>
            <a:off x="6478027" y="1762744"/>
            <a:ext cx="811530" cy="237490"/>
          </a:xfrm>
          <a:prstGeom prst="rect">
            <a:avLst/>
          </a:prstGeom>
          <a:solidFill>
            <a:srgbClr val="EFC40D"/>
          </a:solidFill>
        </p:spPr>
        <p:txBody>
          <a:bodyPr wrap="none" rtlCol="0">
            <a:spAutoFit/>
          </a:bodyPr>
          <a:lstStyle/>
          <a:p>
            <a:pPr marL="0" marR="0" fontAlgn="base">
              <a:spcBef>
                <a:spcPts val="0"/>
              </a:spcBef>
              <a:spcAft>
                <a:spcPts val="0"/>
              </a:spcAft>
            </a:pPr>
            <a:r>
              <a:rPr lang="en-US" sz="1000" kern="1200">
                <a:solidFill>
                  <a:srgbClr val="000000"/>
                </a:solidFill>
                <a:effectLst/>
                <a:latin typeface="Arial" charset="0"/>
                <a:ea typeface="ＭＳ Ｐゴシック" charset="-128"/>
                <a:cs typeface="Times New Roman" charset="0"/>
              </a:rPr>
              <a:t>User Plane</a:t>
            </a:r>
            <a:endParaRPr lang="en-US" sz="1200">
              <a:effectLst/>
              <a:latin typeface="Times New Roman" charset="0"/>
              <a:ea typeface="Times New Roman" charset="0"/>
            </a:endParaRPr>
          </a:p>
        </p:txBody>
      </p:sp>
      <p:sp>
        <p:nvSpPr>
          <p:cNvPr id="41" name="Rectangular Callout 40"/>
          <p:cNvSpPr/>
          <p:nvPr/>
        </p:nvSpPr>
        <p:spPr>
          <a:xfrm>
            <a:off x="4344685" y="1812466"/>
            <a:ext cx="795545" cy="379538"/>
          </a:xfrm>
          <a:prstGeom prst="wedgeRectCallout">
            <a:avLst>
              <a:gd name="adj1" fmla="val 121474"/>
              <a:gd name="adj2" fmla="val 6926"/>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288" tIns="0" rIns="0" bIns="0" numCol="1" spcCol="0" rtlCol="0" fromWordArt="0" anchor="ctr" anchorCtr="0" forceAA="0" compatLnSpc="1">
            <a:prstTxWarp prst="textNoShape">
              <a:avLst/>
            </a:prstTxWarp>
            <a:noAutofit/>
          </a:bodyPr>
          <a:lstStyle/>
          <a:p>
            <a:pPr marL="0" marR="0" fontAlgn="base">
              <a:spcBef>
                <a:spcPts val="0"/>
              </a:spcBef>
              <a:spcAft>
                <a:spcPts val="0"/>
              </a:spcAft>
            </a:pPr>
            <a:r>
              <a:rPr lang="en-US" sz="800" kern="1200">
                <a:solidFill>
                  <a:srgbClr val="000000"/>
                </a:solidFill>
                <a:effectLst/>
                <a:ea typeface="Times New Roman" charset="0"/>
                <a:cs typeface="Times New Roman" charset="0"/>
              </a:rPr>
              <a:t>Context maybe active towards both CNs.</a:t>
            </a:r>
            <a:endParaRPr lang="en-US" sz="1200">
              <a:effectLst/>
              <a:latin typeface="Times New Roman" charset="0"/>
              <a:ea typeface="Times New Roman" charset="0"/>
            </a:endParaRPr>
          </a:p>
        </p:txBody>
      </p:sp>
      <p:sp>
        <p:nvSpPr>
          <p:cNvPr id="42" name="Hexagon 41"/>
          <p:cNvSpPr/>
          <p:nvPr/>
        </p:nvSpPr>
        <p:spPr>
          <a:xfrm>
            <a:off x="3926374" y="4696314"/>
            <a:ext cx="360854" cy="249139"/>
          </a:xfrm>
          <a:prstGeom prst="hexagon">
            <a:avLst/>
          </a:prstGeom>
          <a:solidFill>
            <a:schemeClr val="accent6">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FFFFFF"/>
                </a:solidFill>
                <a:effectLst/>
                <a:ea typeface="Times New Roman" charset="0"/>
                <a:cs typeface="Times New Roman" charset="0"/>
              </a:rPr>
              <a:t>NMM</a:t>
            </a:r>
            <a:endParaRPr lang="en-US" sz="1200">
              <a:effectLst/>
              <a:latin typeface="Times New Roman" charset="0"/>
              <a:ea typeface="Times New Roman" charset="0"/>
            </a:endParaRPr>
          </a:p>
        </p:txBody>
      </p:sp>
      <p:sp>
        <p:nvSpPr>
          <p:cNvPr id="43" name="Hexagon 42"/>
          <p:cNvSpPr/>
          <p:nvPr/>
        </p:nvSpPr>
        <p:spPr>
          <a:xfrm>
            <a:off x="4369897" y="4696314"/>
            <a:ext cx="312905" cy="248322"/>
          </a:xfrm>
          <a:prstGeom prst="hexagon">
            <a:avLst/>
          </a:prstGeom>
          <a:solidFill>
            <a:schemeClr val="accent6">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FFFFFF"/>
                </a:solidFill>
                <a:effectLst/>
                <a:ea typeface="Times New Roman" charset="0"/>
                <a:cs typeface="Times New Roman" charset="0"/>
              </a:rPr>
              <a:t>NSM</a:t>
            </a:r>
            <a:endParaRPr lang="en-US" sz="1200">
              <a:effectLst/>
              <a:latin typeface="Times New Roman" charset="0"/>
              <a:ea typeface="Times New Roman" charset="0"/>
            </a:endParaRPr>
          </a:p>
        </p:txBody>
      </p:sp>
      <p:sp>
        <p:nvSpPr>
          <p:cNvPr id="44" name="Hexagon 43"/>
          <p:cNvSpPr/>
          <p:nvPr/>
        </p:nvSpPr>
        <p:spPr>
          <a:xfrm>
            <a:off x="4767669" y="3254390"/>
            <a:ext cx="361276" cy="251207"/>
          </a:xfrm>
          <a:prstGeom prst="hexagon">
            <a:avLst/>
          </a:prstGeom>
          <a:solidFill>
            <a:schemeClr val="accent6">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FFFFFF"/>
                </a:solidFill>
                <a:effectLst/>
                <a:ea typeface="Times New Roman" charset="0"/>
                <a:cs typeface="Times New Roman" charset="0"/>
              </a:rPr>
              <a:t>NMM</a:t>
            </a:r>
            <a:endParaRPr lang="en-US" sz="1200">
              <a:effectLst/>
              <a:latin typeface="Times New Roman" charset="0"/>
              <a:ea typeface="Times New Roman" charset="0"/>
            </a:endParaRPr>
          </a:p>
        </p:txBody>
      </p:sp>
      <p:sp>
        <p:nvSpPr>
          <p:cNvPr id="45" name="Hexagon 44"/>
          <p:cNvSpPr/>
          <p:nvPr/>
        </p:nvSpPr>
        <p:spPr>
          <a:xfrm>
            <a:off x="5314606" y="3254390"/>
            <a:ext cx="306216" cy="248456"/>
          </a:xfrm>
          <a:prstGeom prst="hexagon">
            <a:avLst/>
          </a:prstGeom>
          <a:solidFill>
            <a:schemeClr val="accent6">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p>
            <a:pPr marL="0" marR="0" algn="ctr" fontAlgn="base">
              <a:spcBef>
                <a:spcPts val="0"/>
              </a:spcBef>
              <a:spcAft>
                <a:spcPts val="0"/>
              </a:spcAft>
            </a:pPr>
            <a:r>
              <a:rPr lang="en-US" sz="800" kern="1200">
                <a:solidFill>
                  <a:srgbClr val="FFFFFF"/>
                </a:solidFill>
                <a:effectLst/>
                <a:ea typeface="Times New Roman" charset="0"/>
                <a:cs typeface="Times New Roman" charset="0"/>
              </a:rPr>
              <a:t>NSM</a:t>
            </a:r>
            <a:endParaRPr lang="en-US" sz="1200">
              <a:effectLst/>
              <a:latin typeface="Times New Roman" charset="0"/>
              <a:ea typeface="Times New Roman" charset="0"/>
            </a:endParaRPr>
          </a:p>
        </p:txBody>
      </p:sp>
      <p:sp>
        <p:nvSpPr>
          <p:cNvPr id="46" name="Oval 45"/>
          <p:cNvSpPr/>
          <p:nvPr/>
        </p:nvSpPr>
        <p:spPr>
          <a:xfrm>
            <a:off x="5115720" y="5292973"/>
            <a:ext cx="248607" cy="149164"/>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endParaRPr lang="en-US"/>
          </a:p>
        </p:txBody>
      </p:sp>
      <p:sp>
        <p:nvSpPr>
          <p:cNvPr id="47" name="Rounded Rectangle 46"/>
          <p:cNvSpPr/>
          <p:nvPr/>
        </p:nvSpPr>
        <p:spPr>
          <a:xfrm>
            <a:off x="5513492" y="5292973"/>
            <a:ext cx="149165" cy="149164"/>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prstTxWarp prst="textNoShape">
              <a:avLst/>
            </a:prstTxWarp>
            <a:noAutofit/>
          </a:bodyPr>
          <a:lstStyle/>
          <a:p>
            <a:endParaRPr lang="en-US"/>
          </a:p>
        </p:txBody>
      </p:sp>
      <p:sp>
        <p:nvSpPr>
          <p:cNvPr id="48" name="Text Box 148"/>
          <p:cNvSpPr txBox="1"/>
          <p:nvPr/>
        </p:nvSpPr>
        <p:spPr>
          <a:xfrm>
            <a:off x="5208851" y="4980289"/>
            <a:ext cx="467995" cy="186055"/>
          </a:xfrm>
          <a:prstGeom prst="rect">
            <a:avLst/>
          </a:prstGeom>
          <a:noFill/>
        </p:spPr>
        <p:txBody>
          <a:bodyPr wrap="none" rtlCol="0">
            <a:spAutoFit/>
          </a:bodyPr>
          <a:lstStyle/>
          <a:p>
            <a:pPr marL="0" marR="0" fontAlgn="base">
              <a:spcBef>
                <a:spcPts val="0"/>
              </a:spcBef>
              <a:spcAft>
                <a:spcPts val="0"/>
              </a:spcAft>
            </a:pPr>
            <a:r>
              <a:rPr lang="en-US" sz="650" kern="1200">
                <a:solidFill>
                  <a:srgbClr val="000000"/>
                </a:solidFill>
                <a:effectLst/>
                <a:latin typeface="Arial" charset="0"/>
                <a:ea typeface="ＭＳ Ｐゴシック" charset="-128"/>
                <a:cs typeface="Times New Roman" charset="0"/>
              </a:rPr>
              <a:t>Inactive</a:t>
            </a:r>
            <a:endParaRPr lang="en-US" sz="1200">
              <a:effectLst/>
              <a:latin typeface="Times New Roman" charset="0"/>
              <a:ea typeface="Times New Roman" charset="0"/>
            </a:endParaRPr>
          </a:p>
        </p:txBody>
      </p:sp>
      <p:sp>
        <p:nvSpPr>
          <p:cNvPr id="49" name="Text Box 149"/>
          <p:cNvSpPr txBox="1"/>
          <p:nvPr/>
        </p:nvSpPr>
        <p:spPr>
          <a:xfrm>
            <a:off x="5264586" y="5193930"/>
            <a:ext cx="408305" cy="186055"/>
          </a:xfrm>
          <a:prstGeom prst="rect">
            <a:avLst/>
          </a:prstGeom>
          <a:noFill/>
        </p:spPr>
        <p:txBody>
          <a:bodyPr wrap="none" rtlCol="0">
            <a:spAutoFit/>
          </a:bodyPr>
          <a:lstStyle/>
          <a:p>
            <a:pPr marL="0" marR="0" fontAlgn="base">
              <a:spcBef>
                <a:spcPts val="0"/>
              </a:spcBef>
              <a:spcAft>
                <a:spcPts val="0"/>
              </a:spcAft>
            </a:pPr>
            <a:r>
              <a:rPr lang="en-US" sz="650" kern="1200">
                <a:solidFill>
                  <a:srgbClr val="000000"/>
                </a:solidFill>
                <a:effectLst/>
                <a:latin typeface="Arial" charset="0"/>
                <a:ea typeface="ＭＳ Ｐゴシック" charset="-128"/>
                <a:cs typeface="Times New Roman" charset="0"/>
              </a:rPr>
              <a:t>Active</a:t>
            </a:r>
            <a:endParaRPr lang="en-US" sz="1200">
              <a:effectLst/>
              <a:latin typeface="Times New Roman" charset="0"/>
              <a:ea typeface="Times New Roman" charset="0"/>
            </a:endParaRPr>
          </a:p>
        </p:txBody>
      </p:sp>
      <p:sp>
        <p:nvSpPr>
          <p:cNvPr id="50" name="Text Box 150"/>
          <p:cNvSpPr txBox="1"/>
          <p:nvPr/>
        </p:nvSpPr>
        <p:spPr>
          <a:xfrm>
            <a:off x="3623889" y="4994644"/>
            <a:ext cx="394970" cy="193548"/>
          </a:xfrm>
          <a:prstGeom prst="rect">
            <a:avLst/>
          </a:prstGeom>
          <a:noFill/>
        </p:spPr>
        <p:txBody>
          <a:bodyPr wrap="none" tIns="9144" bIns="9144" rtlCol="0">
            <a:spAutoFit/>
          </a:bodyPr>
          <a:lstStyle/>
          <a:p>
            <a:pPr marL="0" marR="0" fontAlgn="base">
              <a:spcBef>
                <a:spcPts val="0"/>
              </a:spcBef>
              <a:spcAft>
                <a:spcPts val="0"/>
              </a:spcAft>
            </a:pPr>
            <a:r>
              <a:rPr lang="en-US" sz="1200" kern="1200">
                <a:solidFill>
                  <a:srgbClr val="000000"/>
                </a:solidFill>
                <a:effectLst/>
                <a:latin typeface="Arial" charset="0"/>
                <a:ea typeface="ＭＳ Ｐゴシック" charset="-128"/>
                <a:cs typeface="Times New Roman" charset="0"/>
              </a:rPr>
              <a:t>UE</a:t>
            </a:r>
            <a:endParaRPr lang="en-US" sz="1200">
              <a:effectLst/>
              <a:latin typeface="Times New Roman" charset="0"/>
              <a:ea typeface="Times New Roman" charset="0"/>
            </a:endParaRPr>
          </a:p>
        </p:txBody>
      </p:sp>
      <p:sp>
        <p:nvSpPr>
          <p:cNvPr id="51" name="Text Box 151"/>
          <p:cNvSpPr txBox="1"/>
          <p:nvPr/>
        </p:nvSpPr>
        <p:spPr>
          <a:xfrm>
            <a:off x="1038547" y="2558289"/>
            <a:ext cx="1029970" cy="252095"/>
          </a:xfrm>
          <a:prstGeom prst="rect">
            <a:avLst/>
          </a:prstGeom>
          <a:solidFill>
            <a:srgbClr val="EFC40D"/>
          </a:solidFill>
        </p:spPr>
        <p:txBody>
          <a:bodyPr wrap="none" rtlCol="0">
            <a:spAutoFit/>
          </a:bodyPr>
          <a:lstStyle/>
          <a:p>
            <a:pPr marL="0" marR="0" fontAlgn="base">
              <a:spcBef>
                <a:spcPts val="0"/>
              </a:spcBef>
              <a:spcAft>
                <a:spcPts val="0"/>
              </a:spcAft>
            </a:pPr>
            <a:r>
              <a:rPr lang="en-US" sz="1100" kern="1200">
                <a:solidFill>
                  <a:srgbClr val="000000"/>
                </a:solidFill>
                <a:effectLst/>
                <a:latin typeface="Arial" charset="0"/>
                <a:ea typeface="ＭＳ Ｐゴシック" charset="-128"/>
                <a:cs typeface="Times New Roman" charset="0"/>
              </a:rPr>
              <a:t>Control Plane</a:t>
            </a:r>
            <a:endParaRPr lang="en-US" sz="1200">
              <a:effectLst/>
              <a:latin typeface="Times New Roman" charset="0"/>
              <a:ea typeface="Times New Roman" charset="0"/>
            </a:endParaRPr>
          </a:p>
        </p:txBody>
      </p:sp>
      <p:sp>
        <p:nvSpPr>
          <p:cNvPr id="52" name="Process 51"/>
          <p:cNvSpPr/>
          <p:nvPr/>
        </p:nvSpPr>
        <p:spPr>
          <a:xfrm>
            <a:off x="643467" y="1540933"/>
            <a:ext cx="6874933" cy="4351867"/>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2561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SHALL Network always provide support for dual-registration mode? </a:t>
            </a:r>
            <a:endParaRPr lang="en-US" sz="3600" dirty="0"/>
          </a:p>
        </p:txBody>
      </p:sp>
      <p:sp>
        <p:nvSpPr>
          <p:cNvPr id="3" name="Content Placeholder 2"/>
          <p:cNvSpPr>
            <a:spLocks noGrp="1"/>
          </p:cNvSpPr>
          <p:nvPr>
            <p:ph idx="1"/>
          </p:nvPr>
        </p:nvSpPr>
        <p:spPr/>
        <p:txBody>
          <a:bodyPr>
            <a:normAutofit lnSpcReduction="10000"/>
          </a:bodyPr>
          <a:lstStyle/>
          <a:p>
            <a:pPr marL="228600" lvl="2">
              <a:spcBef>
                <a:spcPts val="1000"/>
              </a:spcBef>
            </a:pPr>
            <a:r>
              <a:rPr lang="en-US" sz="2400" dirty="0"/>
              <a:t>NOTE/MOTIVATION: The support for these dual-registration feature is not necessarily required for networks supporting </a:t>
            </a:r>
            <a:r>
              <a:rPr lang="en-US" sz="2400" dirty="0" err="1"/>
              <a:t>NGx</a:t>
            </a:r>
            <a:r>
              <a:rPr lang="en-US" sz="2400" dirty="0"/>
              <a:t>. However, the support of such features can enable the deployment of 5G NR Standalone without </a:t>
            </a:r>
            <a:r>
              <a:rPr lang="en-US" sz="2400" dirty="0" err="1"/>
              <a:t>NGx</a:t>
            </a:r>
            <a:r>
              <a:rPr lang="en-US" sz="2400" dirty="0"/>
              <a:t> at &gt; 6 GHz (non-LTE frequencies) and UE operating in dual-radio, dual-registration mode and able to simultaneously do data transfer via both 5G NR and LTE. </a:t>
            </a:r>
          </a:p>
          <a:p>
            <a:endParaRPr lang="en-US" dirty="0" smtClean="0"/>
          </a:p>
          <a:p>
            <a:r>
              <a:rPr lang="en-US" b="1" dirty="0" smtClean="0">
                <a:solidFill>
                  <a:srgbClr val="FF0000"/>
                </a:solidFill>
              </a:rPr>
              <a:t>Proposal 2</a:t>
            </a:r>
            <a:r>
              <a:rPr lang="en-US" dirty="0" smtClean="0"/>
              <a:t>: The network SHALL provide support for “dual registration” mode:</a:t>
            </a:r>
          </a:p>
          <a:p>
            <a:pPr lvl="1"/>
            <a:r>
              <a:rPr lang="en-US" dirty="0" smtClean="0"/>
              <a:t>It shall be possible for both AMF and MME to be simultaneously registered at the HSS/UDM for the UE.</a:t>
            </a:r>
          </a:p>
          <a:p>
            <a:pPr lvl="1"/>
            <a:r>
              <a:rPr lang="en-US" dirty="0" smtClean="0"/>
              <a:t>Paging for SMS, </a:t>
            </a:r>
            <a:r>
              <a:rPr lang="en-US" dirty="0" err="1" smtClean="0"/>
              <a:t>eg</a:t>
            </a:r>
            <a:r>
              <a:rPr lang="en-US" dirty="0" smtClean="0"/>
              <a:t> via SGs, can be done in sequential order, </a:t>
            </a:r>
            <a:r>
              <a:rPr lang="en-US" dirty="0" err="1" smtClean="0"/>
              <a:t>eg</a:t>
            </a:r>
            <a:r>
              <a:rPr lang="en-US" dirty="0" smtClean="0"/>
              <a:t> first in last registered RAT and then in the previous RAT.</a:t>
            </a:r>
          </a:p>
          <a:p>
            <a:pPr lvl="1"/>
            <a:endParaRPr lang="en-US" dirty="0"/>
          </a:p>
        </p:txBody>
      </p:sp>
    </p:spTree>
    <p:extLst>
      <p:ext uri="{BB962C8B-B14F-4D97-AF65-F5344CB8AC3E}">
        <p14:creationId xmlns:p14="http://schemas.microsoft.com/office/powerpoint/2010/main" val="18406602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Should network advertise non-support of </a:t>
            </a:r>
            <a:r>
              <a:rPr lang="en-US" dirty="0" err="1" smtClean="0"/>
              <a:t>NGx</a:t>
            </a:r>
            <a:r>
              <a:rPr lang="en-US" dirty="0" smtClean="0"/>
              <a:t> to UE?</a:t>
            </a:r>
            <a:br>
              <a:rPr lang="en-US" dirty="0" smtClean="0"/>
            </a:br>
            <a:r>
              <a:rPr lang="en-US" dirty="0" smtClean="0"/>
              <a:t>or</a:t>
            </a:r>
            <a:endParaRPr lang="en-US" dirty="0"/>
          </a:p>
        </p:txBody>
      </p:sp>
      <p:sp>
        <p:nvSpPr>
          <p:cNvPr id="3" name="Subtitle 2"/>
          <p:cNvSpPr>
            <a:spLocks noGrp="1"/>
          </p:cNvSpPr>
          <p:nvPr>
            <p:ph type="subTitle" idx="1"/>
          </p:nvPr>
        </p:nvSpPr>
        <p:spPr/>
        <p:txBody>
          <a:bodyPr>
            <a:normAutofit/>
          </a:bodyPr>
          <a:lstStyle/>
          <a:p>
            <a:r>
              <a:rPr lang="en-US" sz="4400" dirty="0"/>
              <a:t>How does Single registration UE handle network w/o </a:t>
            </a:r>
            <a:r>
              <a:rPr lang="en-US" sz="4400" dirty="0" err="1"/>
              <a:t>Nx</a:t>
            </a:r>
            <a:r>
              <a:rPr lang="en-US" sz="4400" dirty="0"/>
              <a:t> support?</a:t>
            </a:r>
          </a:p>
        </p:txBody>
      </p:sp>
    </p:spTree>
    <p:extLst>
      <p:ext uri="{BB962C8B-B14F-4D97-AF65-F5344CB8AC3E}">
        <p14:creationId xmlns:p14="http://schemas.microsoft.com/office/powerpoint/2010/main" val="7193501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761133" cy="1325563"/>
          </a:xfrm>
        </p:spPr>
        <p:txBody>
          <a:bodyPr>
            <a:normAutofit/>
          </a:bodyPr>
          <a:lstStyle/>
          <a:p>
            <a:r>
              <a:rPr lang="en-US" sz="3200" dirty="0" smtClean="0"/>
              <a:t>UE modes and Network mode interactions: Starting Assumptions</a:t>
            </a:r>
            <a:endParaRPr lang="en-US" sz="3200" dirty="0"/>
          </a:p>
        </p:txBody>
      </p:sp>
      <p:sp>
        <p:nvSpPr>
          <p:cNvPr id="4" name="Content Placeholder 3"/>
          <p:cNvSpPr>
            <a:spLocks noGrp="1"/>
          </p:cNvSpPr>
          <p:nvPr>
            <p:ph sz="half" idx="2"/>
          </p:nvPr>
        </p:nvSpPr>
        <p:spPr>
          <a:xfrm>
            <a:off x="321733" y="1639358"/>
            <a:ext cx="10998200" cy="1493309"/>
          </a:xfrm>
        </p:spPr>
        <p:txBody>
          <a:bodyPr/>
          <a:lstStyle/>
          <a:p>
            <a:r>
              <a:rPr lang="en-US" dirty="0" smtClean="0"/>
              <a:t>Assumptions:</a:t>
            </a:r>
          </a:p>
          <a:p>
            <a:pPr lvl="1"/>
            <a:r>
              <a:rPr lang="en-US" dirty="0" smtClean="0"/>
              <a:t>UE does not advertise its support of dual or single-registration to network</a:t>
            </a:r>
          </a:p>
          <a:p>
            <a:pPr lvl="1"/>
            <a:r>
              <a:rPr lang="en-US" dirty="0"/>
              <a:t>Network does not advertise its support of </a:t>
            </a:r>
            <a:r>
              <a:rPr lang="en-US" dirty="0" err="1"/>
              <a:t>NGx</a:t>
            </a:r>
            <a:r>
              <a:rPr lang="en-US" dirty="0"/>
              <a:t> to </a:t>
            </a:r>
            <a:r>
              <a:rPr lang="en-US" dirty="0" smtClean="0"/>
              <a:t>UE</a:t>
            </a:r>
            <a:endParaRPr lang="en-US" dirty="0"/>
          </a:p>
        </p:txBody>
      </p:sp>
      <p:graphicFrame>
        <p:nvGraphicFramePr>
          <p:cNvPr id="5" name="Content Placeholder 3"/>
          <p:cNvGraphicFramePr>
            <a:graphicFrameLocks noGrp="1"/>
          </p:cNvGraphicFramePr>
          <p:nvPr>
            <p:ph sz="half" idx="1"/>
            <p:extLst>
              <p:ext uri="{D42A27DB-BD31-4B8C-83A1-F6EECF244321}">
                <p14:modId xmlns:p14="http://schemas.microsoft.com/office/powerpoint/2010/main" val="30920505"/>
              </p:ext>
            </p:extLst>
          </p:nvPr>
        </p:nvGraphicFramePr>
        <p:xfrm>
          <a:off x="1930399" y="3159180"/>
          <a:ext cx="6231467" cy="3200400"/>
        </p:xfrm>
        <a:graphic>
          <a:graphicData uri="http://schemas.openxmlformats.org/drawingml/2006/table">
            <a:tbl>
              <a:tblPr firstRow="1" bandRow="1">
                <a:tableStyleId>{5C22544A-7EE6-4342-B048-85BDC9FD1C3A}</a:tableStyleId>
              </a:tblPr>
              <a:tblGrid>
                <a:gridCol w="1589045"/>
                <a:gridCol w="1962885"/>
                <a:gridCol w="2679537"/>
              </a:tblGrid>
              <a:tr h="370840">
                <a:tc>
                  <a:txBody>
                    <a:bodyPr/>
                    <a:lstStyle/>
                    <a:p>
                      <a:r>
                        <a:rPr lang="en-US" sz="1400" dirty="0" smtClean="0">
                          <a:solidFill>
                            <a:schemeClr val="bg1"/>
                          </a:solidFill>
                        </a:rPr>
                        <a:t>(x-Network</a:t>
                      </a:r>
                      <a:r>
                        <a:rPr lang="en-US" sz="1400" baseline="0" dirty="0" smtClean="0">
                          <a:solidFill>
                            <a:schemeClr val="bg1"/>
                          </a:solidFill>
                        </a:rPr>
                        <a:t> support</a:t>
                      </a:r>
                    </a:p>
                    <a:p>
                      <a:r>
                        <a:rPr lang="en-US" sz="1400" baseline="0" dirty="0" smtClean="0">
                          <a:solidFill>
                            <a:schemeClr val="bg1"/>
                          </a:solidFill>
                        </a:rPr>
                        <a:t>y- UE capability)</a:t>
                      </a:r>
                      <a:endParaRPr lang="en-US" sz="1400" dirty="0">
                        <a:solidFill>
                          <a:schemeClr val="bg1"/>
                        </a:solidFill>
                      </a:endParaRPr>
                    </a:p>
                  </a:txBody>
                  <a:tcPr/>
                </a:tc>
                <a:tc>
                  <a:txBody>
                    <a:bodyPr/>
                    <a:lstStyle/>
                    <a:p>
                      <a:pPr algn="ctr"/>
                      <a:r>
                        <a:rPr lang="en-US" dirty="0" smtClean="0">
                          <a:solidFill>
                            <a:srgbClr val="FF0000"/>
                          </a:solidFill>
                        </a:rPr>
                        <a:t>w </a:t>
                      </a:r>
                      <a:r>
                        <a:rPr lang="en-US" dirty="0" err="1" smtClean="0">
                          <a:solidFill>
                            <a:srgbClr val="FF0000"/>
                          </a:solidFill>
                        </a:rPr>
                        <a:t>NGx</a:t>
                      </a:r>
                      <a:endParaRPr lang="en-US" dirty="0">
                        <a:solidFill>
                          <a:srgbClr val="FF0000"/>
                        </a:solidFill>
                      </a:endParaRPr>
                    </a:p>
                  </a:txBody>
                  <a:tcPr/>
                </a:tc>
                <a:tc>
                  <a:txBody>
                    <a:bodyPr/>
                    <a:lstStyle/>
                    <a:p>
                      <a:pPr algn="ctr"/>
                      <a:r>
                        <a:rPr lang="en-US" dirty="0" smtClean="0">
                          <a:solidFill>
                            <a:srgbClr val="FF0000"/>
                          </a:solidFill>
                        </a:rPr>
                        <a:t>w/o </a:t>
                      </a:r>
                      <a:r>
                        <a:rPr lang="en-US" dirty="0" err="1" smtClean="0">
                          <a:solidFill>
                            <a:srgbClr val="FF0000"/>
                          </a:solidFill>
                        </a:rPr>
                        <a:t>NGx</a:t>
                      </a:r>
                      <a:endParaRPr lang="en-US" dirty="0">
                        <a:solidFill>
                          <a:srgbClr val="FF0000"/>
                        </a:solidFill>
                      </a:endParaRPr>
                    </a:p>
                  </a:txBody>
                  <a:tcPr/>
                </a:tc>
              </a:tr>
              <a:tr h="370840">
                <a:tc>
                  <a:txBody>
                    <a:bodyPr/>
                    <a:lstStyle/>
                    <a:p>
                      <a:r>
                        <a:rPr lang="en-US" b="1" dirty="0" smtClean="0"/>
                        <a:t>Single Registration only</a:t>
                      </a:r>
                      <a:endParaRPr lang="en-US" b="1" dirty="0"/>
                    </a:p>
                  </a:txBody>
                  <a:tcPr/>
                </a:tc>
                <a:tc>
                  <a:txBody>
                    <a:bodyPr/>
                    <a:lstStyle/>
                    <a:p>
                      <a:r>
                        <a:rPr lang="en-US" sz="1200" b="1" dirty="0" smtClean="0">
                          <a:solidFill>
                            <a:schemeClr val="tx1">
                              <a:lumMod val="75000"/>
                              <a:lumOff val="25000"/>
                            </a:schemeClr>
                          </a:solidFill>
                        </a:rPr>
                        <a:t>OK</a:t>
                      </a:r>
                      <a:endParaRPr lang="en-US" sz="1200" b="1" baseline="0" dirty="0" smtClean="0">
                        <a:solidFill>
                          <a:schemeClr val="tx1">
                            <a:lumMod val="75000"/>
                            <a:lumOff val="25000"/>
                          </a:schemeClr>
                        </a:solidFill>
                      </a:endParaRPr>
                    </a:p>
                    <a:p>
                      <a:r>
                        <a:rPr lang="en-US" sz="1200" b="1" baseline="0" dirty="0" smtClean="0">
                          <a:solidFill>
                            <a:schemeClr val="tx1">
                              <a:lumMod val="75000"/>
                              <a:lumOff val="25000"/>
                            </a:schemeClr>
                          </a:solidFill>
                        </a:rPr>
                        <a:t>Connected Mode</a:t>
                      </a:r>
                      <a:r>
                        <a:rPr lang="en-US" sz="1200" baseline="0" dirty="0" smtClean="0">
                          <a:solidFill>
                            <a:schemeClr val="tx1">
                              <a:lumMod val="75000"/>
                              <a:lumOff val="25000"/>
                            </a:schemeClr>
                          </a:solidFill>
                        </a:rPr>
                        <a:t>: HO or release-w-redirection </a:t>
                      </a:r>
                    </a:p>
                    <a:p>
                      <a:r>
                        <a:rPr lang="en-US" sz="1200" b="1" baseline="0" dirty="0" smtClean="0">
                          <a:solidFill>
                            <a:schemeClr val="tx1">
                              <a:lumMod val="75000"/>
                              <a:lumOff val="25000"/>
                            </a:schemeClr>
                          </a:solidFill>
                        </a:rPr>
                        <a:t>Idle Mode</a:t>
                      </a:r>
                      <a:r>
                        <a:rPr lang="en-US" sz="1200" baseline="0" dirty="0" smtClean="0">
                          <a:solidFill>
                            <a:schemeClr val="tx1">
                              <a:lumMod val="75000"/>
                              <a:lumOff val="25000"/>
                            </a:schemeClr>
                          </a:solidFill>
                        </a:rPr>
                        <a:t>:  TAU.</a:t>
                      </a:r>
                      <a:endParaRPr lang="en-US" sz="1200" dirty="0">
                        <a:solidFill>
                          <a:schemeClr val="tx1">
                            <a:lumMod val="75000"/>
                            <a:lumOff val="25000"/>
                          </a:schemeClr>
                        </a:solidFill>
                      </a:endParaRPr>
                    </a:p>
                  </a:txBody>
                  <a:tcPr>
                    <a:solidFill>
                      <a:srgbClr val="92D050"/>
                    </a:solidFill>
                  </a:tcPr>
                </a:tc>
                <a:tc>
                  <a:txBody>
                    <a:bodyPr/>
                    <a:lstStyle/>
                    <a:p>
                      <a:r>
                        <a:rPr lang="en-US" sz="1200" b="1" dirty="0" smtClean="0"/>
                        <a:t> </a:t>
                      </a:r>
                      <a:r>
                        <a:rPr lang="en-US" sz="1200" b="1" dirty="0" smtClean="0">
                          <a:solidFill>
                            <a:schemeClr val="bg1"/>
                          </a:solidFill>
                        </a:rPr>
                        <a:t>(Q1</a:t>
                      </a:r>
                      <a:r>
                        <a:rPr lang="en-US" sz="1200" b="1" smtClean="0">
                          <a:solidFill>
                            <a:schemeClr val="bg1"/>
                          </a:solidFill>
                        </a:rPr>
                        <a:t>)</a:t>
                      </a:r>
                      <a:r>
                        <a:rPr lang="en-US" sz="1200" b="1" baseline="0" smtClean="0">
                          <a:solidFill>
                            <a:schemeClr val="bg1"/>
                          </a:solidFill>
                        </a:rPr>
                        <a:t> Session Deleted. </a:t>
                      </a:r>
                      <a:endParaRPr lang="en-US" sz="1200" b="1" baseline="0" dirty="0" smtClean="0">
                        <a:solidFill>
                          <a:schemeClr val="bg1"/>
                        </a:solidFill>
                      </a:endParaRPr>
                    </a:p>
                    <a:p>
                      <a:r>
                        <a:rPr lang="en-US" sz="1200" b="1" dirty="0" smtClean="0">
                          <a:solidFill>
                            <a:schemeClr val="bg1"/>
                          </a:solidFill>
                        </a:rPr>
                        <a:t>Connected</a:t>
                      </a:r>
                      <a:r>
                        <a:rPr lang="en-US" sz="1200" b="1" baseline="0" dirty="0" smtClean="0">
                          <a:solidFill>
                            <a:schemeClr val="bg1"/>
                          </a:solidFill>
                        </a:rPr>
                        <a:t> Mode</a:t>
                      </a:r>
                      <a:r>
                        <a:rPr lang="en-US" sz="1200" b="0" baseline="0" dirty="0" smtClean="0">
                          <a:solidFill>
                            <a:schemeClr val="bg1"/>
                          </a:solidFill>
                        </a:rPr>
                        <a:t>: RRC release with optional redirection followed by UE doing  idle mode behavior</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smtClean="0">
                          <a:solidFill>
                            <a:schemeClr val="bg1"/>
                          </a:solidFill>
                        </a:rPr>
                        <a:t>Idle Mode</a:t>
                      </a:r>
                      <a:r>
                        <a:rPr lang="en-US" sz="1200" b="0" baseline="0" dirty="0" smtClean="0">
                          <a:solidFill>
                            <a:schemeClr val="bg1"/>
                          </a:solidFill>
                        </a:rPr>
                        <a:t>: TAU with </a:t>
                      </a:r>
                      <a:r>
                        <a:rPr lang="en-US" sz="1200" b="0" baseline="0" smtClean="0">
                          <a:solidFill>
                            <a:schemeClr val="bg1"/>
                          </a:solidFill>
                        </a:rPr>
                        <a:t>mapped GUTI-&gt; TAU failure (no Context found). UE goes to EMM-DEREGISTERED and deletes all SM context. </a:t>
                      </a:r>
                      <a:endParaRPr lang="en-US" sz="1200" b="0" baseline="0" dirty="0" smtClean="0">
                        <a:solidFill>
                          <a:schemeClr val="bg1"/>
                        </a:solidFill>
                      </a:endParaRPr>
                    </a:p>
                  </a:txBody>
                  <a:tcPr>
                    <a:solidFill>
                      <a:srgbClr val="FF0000"/>
                    </a:solidFill>
                  </a:tcPr>
                </a:tc>
              </a:tr>
              <a:tr h="370840">
                <a:tc>
                  <a:txBody>
                    <a:bodyPr/>
                    <a:lstStyle/>
                    <a:p>
                      <a:r>
                        <a:rPr lang="en-US" b="1" dirty="0" smtClean="0"/>
                        <a:t>Dual Registration only</a:t>
                      </a:r>
                      <a:endParaRPr lang="en-US" b="1" dirty="0"/>
                    </a:p>
                  </a:txBody>
                  <a:tcPr/>
                </a:tc>
                <a:tc>
                  <a:txBody>
                    <a:bodyPr/>
                    <a:lstStyle/>
                    <a:p>
                      <a:r>
                        <a:rPr lang="en-US" sz="1200" dirty="0" smtClean="0"/>
                        <a:t>(Q3)</a:t>
                      </a:r>
                    </a:p>
                    <a:p>
                      <a:r>
                        <a:rPr lang="en-US" sz="1200" dirty="0" smtClean="0"/>
                        <a:t>IGNORE for now.</a:t>
                      </a:r>
                      <a:endParaRPr lang="en-US" sz="1200" dirty="0"/>
                    </a:p>
                  </a:txBody>
                  <a:tcPr>
                    <a:solidFill>
                      <a:schemeClr val="bg1"/>
                    </a:solidFill>
                  </a:tcPr>
                </a:tc>
                <a:tc>
                  <a:txBody>
                    <a:bodyPr/>
                    <a:lstStyle/>
                    <a:p>
                      <a:r>
                        <a:rPr lang="en-US" sz="1200" dirty="0" smtClean="0"/>
                        <a:t>IGNORE for now.</a:t>
                      </a:r>
                      <a:endParaRPr lang="en-US" sz="1200" dirty="0"/>
                    </a:p>
                  </a:txBody>
                  <a:tcPr>
                    <a:solidFill>
                      <a:schemeClr val="bg1"/>
                    </a:solidFill>
                  </a:tcPr>
                </a:tc>
              </a:tr>
            </a:tbl>
          </a:graphicData>
        </a:graphic>
      </p:graphicFrame>
    </p:spTree>
    <p:extLst>
      <p:ext uri="{BB962C8B-B14F-4D97-AF65-F5344CB8AC3E}">
        <p14:creationId xmlns:p14="http://schemas.microsoft.com/office/powerpoint/2010/main" val="12353108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3997</TotalTime>
  <Words>2450</Words>
  <Application>Microsoft Macintosh PowerPoint</Application>
  <PresentationFormat>Widescreen</PresentationFormat>
  <Paragraphs>254</Paragraphs>
  <Slides>22</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Calibri</vt:lpstr>
      <vt:lpstr>Calibri Light</vt:lpstr>
      <vt:lpstr>ＭＳ Ｐゴシック</vt:lpstr>
      <vt:lpstr>Times New Roman</vt:lpstr>
      <vt:lpstr>Arial</vt:lpstr>
      <vt:lpstr>Office Theme</vt:lpstr>
      <vt:lpstr>Interworking between NGC and EPC</vt:lpstr>
      <vt:lpstr>Assumptions for the slide-set</vt:lpstr>
      <vt:lpstr>Purpose: Answer questions for interworking in S2-170590 (SA2-118AH). Propose principle level agreements</vt:lpstr>
      <vt:lpstr>“Single Registration” Mode UE</vt:lpstr>
      <vt:lpstr>“Dual Registration” Mode</vt:lpstr>
      <vt:lpstr>What is required by network to support dual-registration?</vt:lpstr>
      <vt:lpstr>SHALL Network always provide support for dual-registration mode? </vt:lpstr>
      <vt:lpstr>Should network advertise non-support of NGx to UE? or</vt:lpstr>
      <vt:lpstr>UE modes and Network mode interactions: Starting Assumptions</vt:lpstr>
      <vt:lpstr>Problem of single-registration UE in network with no Nx support</vt:lpstr>
      <vt:lpstr>Possible Solutions</vt:lpstr>
      <vt:lpstr>Solution 1 or 2</vt:lpstr>
      <vt:lpstr>Proposal 3</vt:lpstr>
      <vt:lpstr>With Proposal 3</vt:lpstr>
      <vt:lpstr>Interaction of ”Dual Registration” only UE with Network</vt:lpstr>
      <vt:lpstr>UE modes and Network mode interactions:  Assumption set  from Proposal 3</vt:lpstr>
      <vt:lpstr>Mismatch Quadrant 3: UE support dual-registration only, Network supports NGx</vt:lpstr>
      <vt:lpstr>Proposal 5: Overall interworking procedures</vt:lpstr>
      <vt:lpstr>Overall Procedure</vt:lpstr>
      <vt:lpstr>Backup</vt:lpstr>
      <vt:lpstr>What does support of “single registration” imply.</vt:lpstr>
      <vt:lpstr>Should support/no-support of Nx be PLMN wide (only in attach) or TA-basis (in each TAU)?</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Interworking between NGC and EPC</dc:title>
  <dc:creator>DCM2</dc:creator>
  <cp:lastModifiedBy>DCM</cp:lastModifiedBy>
  <cp:revision>93</cp:revision>
  <dcterms:created xsi:type="dcterms:W3CDTF">2017-02-01T15:36:52Z</dcterms:created>
  <dcterms:modified xsi:type="dcterms:W3CDTF">2017-02-07T13:59:37Z</dcterms:modified>
</cp:coreProperties>
</file>